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8" r:id="rId2"/>
    <p:sldId id="258" r:id="rId3"/>
    <p:sldId id="259" r:id="rId4"/>
    <p:sldId id="264" r:id="rId5"/>
    <p:sldId id="265" r:id="rId6"/>
    <p:sldId id="266" r:id="rId7"/>
    <p:sldId id="260" r:id="rId8"/>
    <p:sldId id="261" r:id="rId9"/>
    <p:sldId id="279" r:id="rId10"/>
    <p:sldId id="269" r:id="rId11"/>
    <p:sldId id="280" r:id="rId12"/>
    <p:sldId id="289" r:id="rId13"/>
    <p:sldId id="290" r:id="rId14"/>
    <p:sldId id="291" r:id="rId15"/>
    <p:sldId id="287" r:id="rId16"/>
    <p:sldId id="281" r:id="rId17"/>
    <p:sldId id="278" r:id="rId18"/>
    <p:sldId id="282" r:id="rId19"/>
    <p:sldId id="283" r:id="rId20"/>
    <p:sldId id="293" r:id="rId21"/>
    <p:sldId id="285" r:id="rId22"/>
    <p:sldId id="286" r:id="rId23"/>
    <p:sldId id="284" r:id="rId24"/>
    <p:sldId id="294" r:id="rId25"/>
    <p:sldId id="295" r:id="rId26"/>
    <p:sldId id="257" r:id="rId27"/>
    <p:sldId id="262" r:id="rId28"/>
    <p:sldId id="263" r:id="rId29"/>
    <p:sldId id="268" r:id="rId30"/>
    <p:sldId id="292" r:id="rId31"/>
  </p:sldIdLst>
  <p:sldSz cx="12192000" cy="6858000"/>
  <p:notesSz cx="6858000" cy="9144000"/>
  <p:embeddedFontLst>
    <p:embeddedFont>
      <p:font typeface="Abadi" panose="020B0604020104020204" pitchFamily="34" charset="0"/>
      <p:regular r:id="rId32"/>
    </p:embeddedFont>
    <p:embeddedFont>
      <p:font typeface="Californian FB" panose="0207040306080B030204" pitchFamily="18" charset="0"/>
      <p:regular r:id="rId33"/>
      <p:bold r:id="rId34"/>
      <p:italic r:id="rId35"/>
    </p:embeddedFont>
    <p:embeddedFont>
      <p:font typeface="Maiandra GD" panose="020E0502030308020204" pitchFamily="3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11" d="100"/>
          <a:sy n="111"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D6C3700-3FE7-467A-AF7B-8D53E7E9368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99805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C3700-3FE7-467A-AF7B-8D53E7E9368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343747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C3700-3FE7-467A-AF7B-8D53E7E9368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38784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6C3700-3FE7-467A-AF7B-8D53E7E9368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78345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6C3700-3FE7-467A-AF7B-8D53E7E93687}"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730532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6C3700-3FE7-467A-AF7B-8D53E7E93687}"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70772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6C3700-3FE7-467A-AF7B-8D53E7E93687}"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273299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6C3700-3FE7-467A-AF7B-8D53E7E93687}"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455956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C3700-3FE7-467A-AF7B-8D53E7E93687}"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09270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6C3700-3FE7-467A-AF7B-8D53E7E93687}"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730856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6C3700-3FE7-467A-AF7B-8D53E7E93687}"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F27B2-B2E9-46BC-A463-587FDD0BCB1E}" type="slidenum">
              <a:rPr lang="en-US" smtClean="0"/>
              <a:t>‹#›</a:t>
            </a:fld>
            <a:endParaRPr lang="en-US"/>
          </a:p>
        </p:txBody>
      </p:sp>
    </p:spTree>
    <p:extLst>
      <p:ext uri="{BB962C8B-B14F-4D97-AF65-F5344CB8AC3E}">
        <p14:creationId xmlns:p14="http://schemas.microsoft.com/office/powerpoint/2010/main" val="117366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C3700-3FE7-467A-AF7B-8D53E7E93687}" type="datetimeFigureOut">
              <a:rPr lang="en-US" smtClean="0"/>
              <a:t>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F27B2-B2E9-46BC-A463-587FDD0BCB1E}" type="slidenum">
              <a:rPr lang="en-US" smtClean="0"/>
              <a:t>‹#›</a:t>
            </a:fld>
            <a:endParaRPr lang="en-US"/>
          </a:p>
        </p:txBody>
      </p:sp>
    </p:spTree>
    <p:extLst>
      <p:ext uri="{BB962C8B-B14F-4D97-AF65-F5344CB8AC3E}">
        <p14:creationId xmlns:p14="http://schemas.microsoft.com/office/powerpoint/2010/main" val="250205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2D3B6-2913-4723-15C4-46E660A38ABF}"/>
              </a:ext>
            </a:extLst>
          </p:cNvPr>
          <p:cNvPicPr>
            <a:picLocks noChangeAspect="1"/>
          </p:cNvPicPr>
          <p:nvPr/>
        </p:nvPicPr>
        <p:blipFill>
          <a:blip r:embed="rId2"/>
          <a:stretch>
            <a:fillRect/>
          </a:stretch>
        </p:blipFill>
        <p:spPr>
          <a:xfrm>
            <a:off x="0" y="0"/>
            <a:ext cx="12192000" cy="6863114"/>
          </a:xfrm>
          <a:prstGeom prst="rect">
            <a:avLst/>
          </a:prstGeom>
        </p:spPr>
      </p:pic>
    </p:spTree>
    <p:extLst>
      <p:ext uri="{BB962C8B-B14F-4D97-AF65-F5344CB8AC3E}">
        <p14:creationId xmlns:p14="http://schemas.microsoft.com/office/powerpoint/2010/main" val="1157770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CA60D8-2161-4C4D-A063-B9EFE9E00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Higher Order to Lower Order</a:t>
            </a:r>
          </a:p>
        </p:txBody>
      </p:sp>
      <p:sp>
        <p:nvSpPr>
          <p:cNvPr id="14" name="Rectangle 13"/>
          <p:cNvSpPr>
            <a:spLocks noChangeArrowheads="1"/>
          </p:cNvSpPr>
          <p:nvPr/>
        </p:nvSpPr>
        <p:spPr bwMode="auto">
          <a:xfrm>
            <a:off x="368193" y="848551"/>
            <a:ext cx="8439631"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“When Israel, as a people and as a whole, failed to live in harmony with the law of Christ as contained in the </a:t>
            </a:r>
            <a:r>
              <a:rPr lang="en-US" dirty="0" err="1">
                <a:solidFill>
                  <a:schemeClr val="accent1">
                    <a:lumMod val="20000"/>
                    <a:lumOff val="80000"/>
                  </a:schemeClr>
                </a:solidFill>
              </a:rPr>
              <a:t>fulness</a:t>
            </a:r>
            <a:r>
              <a:rPr lang="en-US" dirty="0">
                <a:solidFill>
                  <a:schemeClr val="accent1">
                    <a:lumMod val="20000"/>
                    <a:lumOff val="80000"/>
                  </a:schemeClr>
                </a:solidFill>
              </a:rPr>
              <a:t> of his everlasting gospel… while in the wilderness…He took Moses out of their midst, and the Holy Priesthood also. That is, he took the Melchizedek Priesthood.</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The keys of the priesthood were taken away with Moses so that any future priesthood ordinations required special divine authorization. </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But in place of the higher priesthood the Lord gave a lesser order, and in place of the </a:t>
            </a:r>
            <a:r>
              <a:rPr lang="en-US" dirty="0" err="1">
                <a:solidFill>
                  <a:schemeClr val="accent1">
                    <a:lumMod val="20000"/>
                    <a:lumOff val="80000"/>
                  </a:schemeClr>
                </a:solidFill>
              </a:rPr>
              <a:t>fulness</a:t>
            </a:r>
            <a:r>
              <a:rPr lang="en-US" dirty="0">
                <a:solidFill>
                  <a:schemeClr val="accent1">
                    <a:lumMod val="20000"/>
                    <a:lumOff val="80000"/>
                  </a:schemeClr>
                </a:solidFill>
              </a:rPr>
              <a:t> of the gospel he gave a preparatory gospel—the law of carnal commandments, the law of Moses.</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There is the </a:t>
            </a:r>
            <a:r>
              <a:rPr lang="en-US" dirty="0" err="1">
                <a:solidFill>
                  <a:schemeClr val="accent1">
                    <a:lumMod val="20000"/>
                    <a:lumOff val="80000"/>
                  </a:schemeClr>
                </a:solidFill>
              </a:rPr>
              <a:t>fulness</a:t>
            </a:r>
            <a:r>
              <a:rPr lang="en-US" dirty="0">
                <a:solidFill>
                  <a:schemeClr val="accent1">
                    <a:lumMod val="20000"/>
                    <a:lumOff val="80000"/>
                  </a:schemeClr>
                </a:solidFill>
              </a:rPr>
              <a:t> of the gospel, and there is the preparatory gospel. There is the full law of Christ, and there is a partial law of Christ. </a:t>
            </a:r>
          </a:p>
          <a:p>
            <a:pPr marL="0" marR="0" lvl="0" indent="0" algn="l" defTabSz="914400" rtl="0" eaLnBrk="0" fontAlgn="base" latinLnBrk="0" hangingPunct="0">
              <a:lnSpc>
                <a:spcPct val="100000"/>
              </a:lnSpc>
              <a:spcBef>
                <a:spcPct val="0"/>
              </a:spcBef>
              <a:spcAft>
                <a:spcPct val="0"/>
              </a:spcAft>
              <a:buClrTx/>
              <a:buSzTx/>
              <a:tabLst/>
            </a:pPr>
            <a:endParaRPr lang="en-US" dirty="0">
              <a:solidFill>
                <a:schemeClr val="accent1">
                  <a:lumMod val="20000"/>
                  <a:lumOff val="80000"/>
                </a:schemeClr>
              </a:solidFill>
            </a:endParaRPr>
          </a:p>
          <a:p>
            <a:pPr marL="0" marR="0" lvl="0" indent="0" algn="l" defTabSz="914400" rtl="0" eaLnBrk="0" fontAlgn="base" latinLnBrk="0" hangingPunct="0">
              <a:lnSpc>
                <a:spcPct val="100000"/>
              </a:lnSpc>
              <a:spcBef>
                <a:spcPct val="0"/>
              </a:spcBef>
              <a:spcAft>
                <a:spcPct val="0"/>
              </a:spcAft>
              <a:buClrTx/>
              <a:buSzTx/>
              <a:tabLst/>
            </a:pPr>
            <a:r>
              <a:rPr lang="en-US" dirty="0">
                <a:solidFill>
                  <a:schemeClr val="accent1">
                    <a:lumMod val="20000"/>
                    <a:lumOff val="80000"/>
                  </a:schemeClr>
                </a:solidFill>
              </a:rPr>
              <a:t>The Mosaic system was the partial law, a portion of the mind and will of Jehovah, a strict and severe testing arrangement that would qualify those who obeyed its terms and conditions to receive the eternal </a:t>
            </a:r>
            <a:r>
              <a:rPr lang="en-US" dirty="0" err="1">
                <a:solidFill>
                  <a:schemeClr val="accent1">
                    <a:lumMod val="20000"/>
                    <a:lumOff val="80000"/>
                  </a:schemeClr>
                </a:solidFill>
              </a:rPr>
              <a:t>fulness</a:t>
            </a:r>
            <a:r>
              <a:rPr lang="en-US" dirty="0">
                <a:solidFill>
                  <a:schemeClr val="accent1">
                    <a:lumMod val="20000"/>
                    <a:lumOff val="80000"/>
                  </a:schemeClr>
                </a:solidFill>
              </a:rPr>
              <a:t> when the Messiah came to deliver and to restore it.” </a:t>
            </a:r>
          </a:p>
          <a:p>
            <a:pPr marL="0" marR="0" lvl="0" indent="0" algn="l" defTabSz="914400" rtl="0" eaLnBrk="0" fontAlgn="base" latinLnBrk="0" hangingPunct="0">
              <a:lnSpc>
                <a:spcPct val="100000"/>
              </a:lnSpc>
              <a:spcBef>
                <a:spcPct val="0"/>
              </a:spcBef>
              <a:spcAft>
                <a:spcPct val="0"/>
              </a:spcAft>
              <a:buClrTx/>
              <a:buSzTx/>
              <a:tabLst/>
            </a:pPr>
            <a:r>
              <a:rPr lang="en-US" sz="1200" dirty="0">
                <a:solidFill>
                  <a:schemeClr val="accent1">
                    <a:lumMod val="20000"/>
                    <a:lumOff val="80000"/>
                  </a:schemeClr>
                </a:solidFill>
              </a:rPr>
              <a:t>Elder Bruce R. McConkie</a:t>
            </a:r>
            <a:endParaRPr kumimoji="0" lang="en-US" altLang="en-US" sz="1200" b="0" i="0" u="none" strike="noStrike" cap="none" normalizeH="0" baseline="0" dirty="0">
              <a:ln>
                <a:noFill/>
              </a:ln>
              <a:solidFill>
                <a:schemeClr val="accent1">
                  <a:lumMod val="20000"/>
                  <a:lumOff val="80000"/>
                </a:schemeClr>
              </a:solidFill>
              <a:effectLst/>
            </a:endParaRPr>
          </a:p>
        </p:txBody>
      </p:sp>
      <p:sp>
        <p:nvSpPr>
          <p:cNvPr id="3" name="TextBox 2"/>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84:19-28</a:t>
            </a:r>
          </a:p>
        </p:txBody>
      </p:sp>
      <p:pic>
        <p:nvPicPr>
          <p:cNvPr id="5" name="Picture 4">
            <a:extLst>
              <a:ext uri="{FF2B5EF4-FFF2-40B4-BE49-F238E27FC236}">
                <a16:creationId xmlns:a16="http://schemas.microsoft.com/office/drawing/2014/main" id="{AF4B7C58-64AC-4192-95B1-D523D4BD5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6017" y="1121824"/>
            <a:ext cx="2286000" cy="1755648"/>
          </a:xfrm>
          <a:prstGeom prst="rect">
            <a:avLst/>
          </a:prstGeom>
        </p:spPr>
      </p:pic>
      <p:pic>
        <p:nvPicPr>
          <p:cNvPr id="4" name="Picture 3">
            <a:extLst>
              <a:ext uri="{FF2B5EF4-FFF2-40B4-BE49-F238E27FC236}">
                <a16:creationId xmlns:a16="http://schemas.microsoft.com/office/drawing/2014/main" id="{C6D5433F-1566-FA30-0156-183CCF7931A1}"/>
              </a:ext>
            </a:extLst>
          </p:cNvPr>
          <p:cNvPicPr>
            <a:picLocks noChangeAspect="1"/>
          </p:cNvPicPr>
          <p:nvPr/>
        </p:nvPicPr>
        <p:blipFill>
          <a:blip r:embed="rId4"/>
          <a:stretch>
            <a:fillRect/>
          </a:stretch>
        </p:blipFill>
        <p:spPr>
          <a:xfrm flipH="1">
            <a:off x="8886193" y="3423206"/>
            <a:ext cx="2937614" cy="2889059"/>
          </a:xfrm>
          <a:prstGeom prst="rect">
            <a:avLst/>
          </a:prstGeom>
        </p:spPr>
      </p:pic>
    </p:spTree>
    <p:extLst>
      <p:ext uri="{BB962C8B-B14F-4D97-AF65-F5344CB8AC3E}">
        <p14:creationId xmlns:p14="http://schemas.microsoft.com/office/powerpoint/2010/main" val="363854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9" end="9"/>
                                            </p:txEl>
                                          </p:spTgt>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14">
                                            <p:txEl>
                                              <p:pRg st="0" end="0"/>
                                            </p:txEl>
                                          </p:spTgt>
                                        </p:tgtEl>
                                      </p:cBhvr>
                                    </p:animEffect>
                                    <p:set>
                                      <p:cBhvr>
                                        <p:cTn id="27" dur="1" fill="hold">
                                          <p:stCondLst>
                                            <p:cond delay="499"/>
                                          </p:stCondLst>
                                        </p:cTn>
                                        <p:tgtEl>
                                          <p:spTgt spid="14">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4">
                                            <p:txEl>
                                              <p:pRg st="2" end="2"/>
                                            </p:txEl>
                                          </p:spTgt>
                                        </p:tgtEl>
                                      </p:cBhvr>
                                    </p:animEffect>
                                    <p:set>
                                      <p:cBhvr>
                                        <p:cTn id="30" dur="1" fill="hold">
                                          <p:stCondLst>
                                            <p:cond delay="499"/>
                                          </p:stCondLst>
                                        </p:cTn>
                                        <p:tgtEl>
                                          <p:spTgt spid="14">
                                            <p:txEl>
                                              <p:pRg st="2" end="2"/>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xEl>
                                              <p:pRg st="4" end="4"/>
                                            </p:txEl>
                                          </p:spTgt>
                                        </p:tgtEl>
                                      </p:cBhvr>
                                    </p:animEffect>
                                    <p:set>
                                      <p:cBhvr>
                                        <p:cTn id="33" dur="1" fill="hold">
                                          <p:stCondLst>
                                            <p:cond delay="499"/>
                                          </p:stCondLst>
                                        </p:cTn>
                                        <p:tgtEl>
                                          <p:spTgt spid="14">
                                            <p:txEl>
                                              <p:pRg st="4" end="4"/>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
                                            <p:txEl>
                                              <p:pRg st="6" end="6"/>
                                            </p:txEl>
                                          </p:spTgt>
                                        </p:tgtEl>
                                      </p:cBhvr>
                                    </p:animEffect>
                                    <p:set>
                                      <p:cBhvr>
                                        <p:cTn id="36" dur="1" fill="hold">
                                          <p:stCondLst>
                                            <p:cond delay="499"/>
                                          </p:stCondLst>
                                        </p:cTn>
                                        <p:tgtEl>
                                          <p:spTgt spid="14">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AFF4E2-9076-4D1F-BB25-B5D277B99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6096000" y="1225194"/>
            <a:ext cx="4621306" cy="3046988"/>
          </a:xfrm>
          <a:prstGeom prst="rect">
            <a:avLst/>
          </a:prstGeom>
          <a:noFill/>
        </p:spPr>
        <p:txBody>
          <a:bodyPr wrap="square" rtlCol="0">
            <a:spAutoFit/>
          </a:bodyPr>
          <a:lstStyle/>
          <a:p>
            <a:r>
              <a:rPr lang="en-US" sz="3200" dirty="0">
                <a:solidFill>
                  <a:schemeClr val="bg1"/>
                </a:solidFill>
              </a:rPr>
              <a:t>Soon thereafter, Peter, James, and John appeared on the banks of this river and conferred on Joseph and Oliver the Melchizedek Priesthood.</a:t>
            </a:r>
          </a:p>
        </p:txBody>
      </p:sp>
      <p:sp>
        <p:nvSpPr>
          <p:cNvPr id="12" name="TextBox 11"/>
          <p:cNvSpPr txBox="1"/>
          <p:nvPr/>
        </p:nvSpPr>
        <p:spPr>
          <a:xfrm>
            <a:off x="0" y="155180"/>
            <a:ext cx="12192000" cy="769441"/>
          </a:xfrm>
          <a:prstGeom prst="rect">
            <a:avLst/>
          </a:prstGeom>
          <a:noFill/>
        </p:spPr>
        <p:txBody>
          <a:bodyPr wrap="square" rtlCol="0">
            <a:spAutoFit/>
          </a:bodyPr>
          <a:lstStyle/>
          <a:p>
            <a:pPr algn="ctr"/>
            <a:r>
              <a:rPr lang="en-US" sz="4400" dirty="0">
                <a:solidFill>
                  <a:schemeClr val="accent1">
                    <a:lumMod val="20000"/>
                    <a:lumOff val="80000"/>
                  </a:schemeClr>
                </a:solidFill>
                <a:latin typeface="Abadi" panose="020B0604020104020204" pitchFamily="34" charset="0"/>
              </a:rPr>
              <a:t>Conferring of the Melchizedek Priesthood</a:t>
            </a:r>
          </a:p>
        </p:txBody>
      </p:sp>
      <p:pic>
        <p:nvPicPr>
          <p:cNvPr id="4" name="Picture 3">
            <a:extLst>
              <a:ext uri="{FF2B5EF4-FFF2-40B4-BE49-F238E27FC236}">
                <a16:creationId xmlns:a16="http://schemas.microsoft.com/office/drawing/2014/main" id="{A29C1EEF-1D06-4583-B2F6-2FADB2383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667" y="1710267"/>
            <a:ext cx="4691636" cy="4210443"/>
          </a:xfrm>
          <a:prstGeom prst="rect">
            <a:avLst/>
          </a:prstGeom>
        </p:spPr>
      </p:pic>
      <p:sp>
        <p:nvSpPr>
          <p:cNvPr id="3" name="TextBox 2">
            <a:extLst>
              <a:ext uri="{FF2B5EF4-FFF2-40B4-BE49-F238E27FC236}">
                <a16:creationId xmlns:a16="http://schemas.microsoft.com/office/drawing/2014/main" id="{67530E38-6971-C1D1-4BF5-8BEAAC2127DE}"/>
              </a:ext>
            </a:extLst>
          </p:cNvPr>
          <p:cNvSpPr txBox="1"/>
          <p:nvPr/>
        </p:nvSpPr>
        <p:spPr>
          <a:xfrm>
            <a:off x="6362378" y="4749483"/>
            <a:ext cx="4621307" cy="1631216"/>
          </a:xfrm>
          <a:prstGeom prst="rect">
            <a:avLst/>
          </a:prstGeom>
          <a:noFill/>
        </p:spPr>
        <p:txBody>
          <a:bodyPr wrap="square">
            <a:spAutoFit/>
          </a:bodyPr>
          <a:lstStyle/>
          <a:p>
            <a:pPr algn="l" fontAlgn="base"/>
            <a:r>
              <a:rPr lang="en-US" sz="2000" b="0" i="0" dirty="0">
                <a:solidFill>
                  <a:srgbClr val="FFFF00"/>
                </a:solidFill>
                <a:effectLst/>
                <a:latin typeface="Abadi" panose="020B0604020104020204" pitchFamily="34" charset="0"/>
              </a:rPr>
              <a:t>“The greater priesthood </a:t>
            </a:r>
            <a:r>
              <a:rPr lang="en-US" sz="2000" b="0" i="0" dirty="0" err="1">
                <a:solidFill>
                  <a:srgbClr val="FFFF00"/>
                </a:solidFill>
                <a:effectLst/>
                <a:latin typeface="Abadi" panose="020B0604020104020204" pitchFamily="34" charset="0"/>
              </a:rPr>
              <a:t>administereth</a:t>
            </a:r>
            <a:r>
              <a:rPr lang="en-US" sz="2000" b="0" i="0" dirty="0">
                <a:solidFill>
                  <a:srgbClr val="FFFF00"/>
                </a:solidFill>
                <a:effectLst/>
                <a:latin typeface="Abadi" panose="020B0604020104020204" pitchFamily="34" charset="0"/>
              </a:rPr>
              <a:t> the gospel” refers to the authority of the Melchizedek Priesthood to administer the ordinances necessary for our salvation and exaltation.</a:t>
            </a:r>
          </a:p>
        </p:txBody>
      </p:sp>
      <p:sp>
        <p:nvSpPr>
          <p:cNvPr id="5" name="TextBox 4">
            <a:extLst>
              <a:ext uri="{FF2B5EF4-FFF2-40B4-BE49-F238E27FC236}">
                <a16:creationId xmlns:a16="http://schemas.microsoft.com/office/drawing/2014/main" id="{41A68C4C-0D8D-E1EA-D480-36EC5DE49FB5}"/>
              </a:ext>
            </a:extLst>
          </p:cNvPr>
          <p:cNvSpPr txBox="1"/>
          <p:nvPr/>
        </p:nvSpPr>
        <p:spPr>
          <a:xfrm>
            <a:off x="130364" y="6488668"/>
            <a:ext cx="1748118" cy="369332"/>
          </a:xfrm>
          <a:prstGeom prst="rect">
            <a:avLst/>
          </a:prstGeom>
          <a:noFill/>
        </p:spPr>
        <p:txBody>
          <a:bodyPr wrap="square" rtlCol="0">
            <a:spAutoFit/>
          </a:bodyPr>
          <a:lstStyle/>
          <a:p>
            <a:r>
              <a:rPr lang="en-US" dirty="0">
                <a:solidFill>
                  <a:schemeClr val="bg2"/>
                </a:solidFill>
              </a:rPr>
              <a:t>D&amp;C 84:19</a:t>
            </a:r>
          </a:p>
        </p:txBody>
      </p:sp>
    </p:spTree>
    <p:extLst>
      <p:ext uri="{BB962C8B-B14F-4D97-AF65-F5344CB8AC3E}">
        <p14:creationId xmlns:p14="http://schemas.microsoft.com/office/powerpoint/2010/main" val="39588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1D56B-B4C9-2EA6-E8DA-1BA1AE56886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A689152-6B58-C917-380E-6DCE8FAC0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807E93D5-BF99-1A81-0AEA-0530F8E39165}"/>
              </a:ext>
            </a:extLst>
          </p:cNvPr>
          <p:cNvSpPr txBox="1"/>
          <p:nvPr/>
        </p:nvSpPr>
        <p:spPr>
          <a:xfrm>
            <a:off x="0" y="155180"/>
            <a:ext cx="12192000" cy="769441"/>
          </a:xfrm>
          <a:prstGeom prst="rect">
            <a:avLst/>
          </a:prstGeom>
          <a:noFill/>
        </p:spPr>
        <p:txBody>
          <a:bodyPr wrap="square" rtlCol="0">
            <a:spAutoFit/>
          </a:bodyPr>
          <a:lstStyle/>
          <a:p>
            <a:pPr algn="ctr"/>
            <a:r>
              <a:rPr lang="en-US" sz="4400" dirty="0">
                <a:solidFill>
                  <a:schemeClr val="accent1">
                    <a:lumMod val="20000"/>
                    <a:lumOff val="80000"/>
                  </a:schemeClr>
                </a:solidFill>
                <a:latin typeface="Abadi" panose="020B0604020104020204" pitchFamily="34" charset="0"/>
              </a:rPr>
              <a:t>Mysteries of the Kingdom</a:t>
            </a:r>
          </a:p>
        </p:txBody>
      </p:sp>
      <p:sp>
        <p:nvSpPr>
          <p:cNvPr id="5" name="TextBox 4">
            <a:extLst>
              <a:ext uri="{FF2B5EF4-FFF2-40B4-BE49-F238E27FC236}">
                <a16:creationId xmlns:a16="http://schemas.microsoft.com/office/drawing/2014/main" id="{96B10C3C-D091-AEB9-9488-C5EF0C11C782}"/>
              </a:ext>
            </a:extLst>
          </p:cNvPr>
          <p:cNvSpPr txBox="1"/>
          <p:nvPr/>
        </p:nvSpPr>
        <p:spPr>
          <a:xfrm>
            <a:off x="130364" y="6488668"/>
            <a:ext cx="1748118" cy="369332"/>
          </a:xfrm>
          <a:prstGeom prst="rect">
            <a:avLst/>
          </a:prstGeom>
          <a:noFill/>
        </p:spPr>
        <p:txBody>
          <a:bodyPr wrap="square" rtlCol="0">
            <a:spAutoFit/>
          </a:bodyPr>
          <a:lstStyle/>
          <a:p>
            <a:r>
              <a:rPr lang="en-US" dirty="0">
                <a:solidFill>
                  <a:schemeClr val="bg2"/>
                </a:solidFill>
              </a:rPr>
              <a:t>D&amp;C 84:19</a:t>
            </a:r>
          </a:p>
        </p:txBody>
      </p:sp>
      <p:sp>
        <p:nvSpPr>
          <p:cNvPr id="6" name="TextBox 5">
            <a:extLst>
              <a:ext uri="{FF2B5EF4-FFF2-40B4-BE49-F238E27FC236}">
                <a16:creationId xmlns:a16="http://schemas.microsoft.com/office/drawing/2014/main" id="{231C08DC-A448-5E49-C896-B98BE78312EE}"/>
              </a:ext>
            </a:extLst>
          </p:cNvPr>
          <p:cNvSpPr txBox="1"/>
          <p:nvPr/>
        </p:nvSpPr>
        <p:spPr>
          <a:xfrm>
            <a:off x="3048000" y="924621"/>
            <a:ext cx="6096000" cy="461665"/>
          </a:xfrm>
          <a:prstGeom prst="rect">
            <a:avLst/>
          </a:prstGeom>
          <a:noFill/>
        </p:spPr>
        <p:txBody>
          <a:bodyPr wrap="square">
            <a:spAutoFit/>
          </a:bodyPr>
          <a:lstStyle/>
          <a:p>
            <a:r>
              <a:rPr lang="en-US" sz="2400" b="0" i="0" dirty="0">
                <a:solidFill>
                  <a:srgbClr val="FFFF00"/>
                </a:solidFill>
                <a:effectLst/>
                <a:latin typeface="Abadi" panose="020B0604020104020204" pitchFamily="34" charset="0"/>
              </a:rPr>
              <a:t>“spiritual truths known only by revelation”</a:t>
            </a:r>
            <a:endParaRPr lang="en-US" sz="2400" dirty="0">
              <a:solidFill>
                <a:srgbClr val="FFFF00"/>
              </a:solidFill>
              <a:latin typeface="Abadi" panose="020B0604020104020204" pitchFamily="34" charset="0"/>
            </a:endParaRPr>
          </a:p>
        </p:txBody>
      </p:sp>
      <p:sp>
        <p:nvSpPr>
          <p:cNvPr id="10" name="TextBox 9">
            <a:extLst>
              <a:ext uri="{FF2B5EF4-FFF2-40B4-BE49-F238E27FC236}">
                <a16:creationId xmlns:a16="http://schemas.microsoft.com/office/drawing/2014/main" id="{A87D03F0-9472-2F1C-DE3F-7385F59AECC4}"/>
              </a:ext>
            </a:extLst>
          </p:cNvPr>
          <p:cNvSpPr txBox="1"/>
          <p:nvPr/>
        </p:nvSpPr>
        <p:spPr>
          <a:xfrm>
            <a:off x="653143" y="2155727"/>
            <a:ext cx="6096000" cy="1200329"/>
          </a:xfrm>
          <a:prstGeom prst="rect">
            <a:avLst/>
          </a:prstGeom>
          <a:noFill/>
        </p:spPr>
        <p:txBody>
          <a:bodyPr wrap="square">
            <a:spAutoFit/>
          </a:bodyPr>
          <a:lstStyle/>
          <a:p>
            <a:r>
              <a:rPr lang="en-US" sz="2400" b="0" i="0" dirty="0">
                <a:solidFill>
                  <a:schemeClr val="bg1"/>
                </a:solidFill>
                <a:effectLst/>
                <a:latin typeface="Abadi" panose="020B0604020104020204" pitchFamily="34" charset="0"/>
              </a:rPr>
              <a:t>God reveals His mysteries to those who are obedient to the gospel. Some of God’s mysteries are yet to be revealed.</a:t>
            </a:r>
            <a:endParaRPr lang="en-US" sz="2400" dirty="0">
              <a:solidFill>
                <a:schemeClr val="bg1"/>
              </a:solidFill>
              <a:latin typeface="Abadi" panose="020B0604020104020204" pitchFamily="34" charset="0"/>
            </a:endParaRPr>
          </a:p>
        </p:txBody>
      </p:sp>
      <p:sp>
        <p:nvSpPr>
          <p:cNvPr id="13" name="TextBox 12">
            <a:extLst>
              <a:ext uri="{FF2B5EF4-FFF2-40B4-BE49-F238E27FC236}">
                <a16:creationId xmlns:a16="http://schemas.microsoft.com/office/drawing/2014/main" id="{EC017D34-72F1-D56A-2F6D-2C9415786019}"/>
              </a:ext>
            </a:extLst>
          </p:cNvPr>
          <p:cNvSpPr txBox="1"/>
          <p:nvPr/>
        </p:nvSpPr>
        <p:spPr>
          <a:xfrm>
            <a:off x="8077199" y="4166042"/>
            <a:ext cx="3135086" cy="2308324"/>
          </a:xfrm>
          <a:prstGeom prst="rect">
            <a:avLst/>
          </a:prstGeom>
          <a:noFill/>
        </p:spPr>
        <p:txBody>
          <a:bodyPr wrap="square">
            <a:spAutoFit/>
          </a:bodyPr>
          <a:lstStyle/>
          <a:p>
            <a:r>
              <a:rPr lang="en-US" i="1" dirty="0">
                <a:solidFill>
                  <a:srgbClr val="FFFF00"/>
                </a:solidFill>
              </a:rPr>
              <a:t>Jesus answers questions to Apostles about parables:</a:t>
            </a:r>
          </a:p>
          <a:p>
            <a:endParaRPr lang="en-US" b="0" i="1" dirty="0">
              <a:solidFill>
                <a:srgbClr val="FFFF00"/>
              </a:solidFill>
              <a:effectLst/>
            </a:endParaRPr>
          </a:p>
          <a:p>
            <a:r>
              <a:rPr lang="en-US" b="0" i="1" dirty="0">
                <a:solidFill>
                  <a:srgbClr val="FFFF00"/>
                </a:solidFill>
                <a:effectLst/>
              </a:rPr>
              <a:t>Because it is given unto you to know the </a:t>
            </a:r>
            <a:r>
              <a:rPr lang="en-US" b="0" i="1" u="none" strike="noStrike" dirty="0">
                <a:solidFill>
                  <a:srgbClr val="FFFF00"/>
                </a:solidFill>
                <a:effectLst/>
              </a:rPr>
              <a:t>mysteries</a:t>
            </a:r>
            <a:r>
              <a:rPr lang="en-US" b="0" i="1" dirty="0">
                <a:solidFill>
                  <a:srgbClr val="FFFF00"/>
                </a:solidFill>
                <a:effectLst/>
              </a:rPr>
              <a:t> of the kingdom of heaven, but to them it is not given.</a:t>
            </a:r>
          </a:p>
          <a:p>
            <a:r>
              <a:rPr lang="en-US" i="1" dirty="0">
                <a:solidFill>
                  <a:srgbClr val="FFFF00"/>
                </a:solidFill>
              </a:rPr>
              <a:t>Matthew 13:11</a:t>
            </a:r>
          </a:p>
        </p:txBody>
      </p:sp>
      <p:sp>
        <p:nvSpPr>
          <p:cNvPr id="15" name="TextBox 14">
            <a:extLst>
              <a:ext uri="{FF2B5EF4-FFF2-40B4-BE49-F238E27FC236}">
                <a16:creationId xmlns:a16="http://schemas.microsoft.com/office/drawing/2014/main" id="{5FB942B1-DA1A-FE06-11CD-55BDB9125BF4}"/>
              </a:ext>
            </a:extLst>
          </p:cNvPr>
          <p:cNvSpPr txBox="1"/>
          <p:nvPr/>
        </p:nvSpPr>
        <p:spPr>
          <a:xfrm>
            <a:off x="471352" y="4057233"/>
            <a:ext cx="3679370" cy="1477328"/>
          </a:xfrm>
          <a:prstGeom prst="rect">
            <a:avLst/>
          </a:prstGeom>
          <a:noFill/>
        </p:spPr>
        <p:txBody>
          <a:bodyPr wrap="square">
            <a:spAutoFit/>
          </a:bodyPr>
          <a:lstStyle/>
          <a:p>
            <a:r>
              <a:rPr lang="en-US" i="1" dirty="0">
                <a:solidFill>
                  <a:srgbClr val="FFFF00"/>
                </a:solidFill>
                <a:latin typeface="Abadi" panose="020B0604020104020204" pitchFamily="34" charset="0"/>
              </a:rPr>
              <a:t>1 Nephi 1:1 records:</a:t>
            </a:r>
          </a:p>
          <a:p>
            <a:r>
              <a:rPr lang="en-US" b="0" i="1" dirty="0">
                <a:solidFill>
                  <a:srgbClr val="FFFF00"/>
                </a:solidFill>
                <a:effectLst/>
                <a:latin typeface="Abadi" panose="020B0604020104020204" pitchFamily="34" charset="0"/>
              </a:rPr>
              <a:t>…having had a great knowledge of the goodness and the mysteries of God, therefore I make a </a:t>
            </a:r>
            <a:r>
              <a:rPr lang="en-US" b="0" i="1" u="none" strike="noStrike" dirty="0">
                <a:solidFill>
                  <a:srgbClr val="FFFF00"/>
                </a:solidFill>
                <a:effectLst/>
                <a:latin typeface="Abadi" panose="020B0604020104020204" pitchFamily="34" charset="0"/>
              </a:rPr>
              <a:t>record</a:t>
            </a:r>
            <a:r>
              <a:rPr lang="en-US" b="0" i="1" dirty="0">
                <a:solidFill>
                  <a:srgbClr val="FFFF00"/>
                </a:solidFill>
                <a:effectLst/>
                <a:latin typeface="Abadi" panose="020B0604020104020204" pitchFamily="34" charset="0"/>
              </a:rPr>
              <a:t> of my proceedings in my days.</a:t>
            </a:r>
            <a:endParaRPr lang="en-US" i="1" dirty="0">
              <a:solidFill>
                <a:srgbClr val="FFFF00"/>
              </a:solidFill>
              <a:latin typeface="Abadi" panose="020B0604020104020204" pitchFamily="34" charset="0"/>
            </a:endParaRPr>
          </a:p>
        </p:txBody>
      </p:sp>
      <p:pic>
        <p:nvPicPr>
          <p:cNvPr id="17" name="Picture 16">
            <a:extLst>
              <a:ext uri="{FF2B5EF4-FFF2-40B4-BE49-F238E27FC236}">
                <a16:creationId xmlns:a16="http://schemas.microsoft.com/office/drawing/2014/main" id="{7E69986A-7F96-05DE-6A0A-41D0715CB730}"/>
              </a:ext>
            </a:extLst>
          </p:cNvPr>
          <p:cNvPicPr>
            <a:picLocks noChangeAspect="1"/>
          </p:cNvPicPr>
          <p:nvPr/>
        </p:nvPicPr>
        <p:blipFill>
          <a:blip r:embed="rId3"/>
          <a:stretch>
            <a:fillRect/>
          </a:stretch>
        </p:blipFill>
        <p:spPr>
          <a:xfrm>
            <a:off x="7244118" y="1488140"/>
            <a:ext cx="3565396" cy="2535501"/>
          </a:xfrm>
          <a:prstGeom prst="rect">
            <a:avLst/>
          </a:prstGeom>
        </p:spPr>
      </p:pic>
      <p:pic>
        <p:nvPicPr>
          <p:cNvPr id="19" name="Picture 18">
            <a:extLst>
              <a:ext uri="{FF2B5EF4-FFF2-40B4-BE49-F238E27FC236}">
                <a16:creationId xmlns:a16="http://schemas.microsoft.com/office/drawing/2014/main" id="{917448D3-5451-8838-E17E-62CE8769D52B}"/>
              </a:ext>
            </a:extLst>
          </p:cNvPr>
          <p:cNvPicPr>
            <a:picLocks noChangeAspect="1"/>
          </p:cNvPicPr>
          <p:nvPr/>
        </p:nvPicPr>
        <p:blipFill>
          <a:blip r:embed="rId4"/>
          <a:stretch>
            <a:fillRect/>
          </a:stretch>
        </p:blipFill>
        <p:spPr>
          <a:xfrm>
            <a:off x="4278626" y="4016071"/>
            <a:ext cx="1952898" cy="2086266"/>
          </a:xfrm>
          <a:prstGeom prst="rect">
            <a:avLst/>
          </a:prstGeom>
        </p:spPr>
      </p:pic>
    </p:spTree>
    <p:extLst>
      <p:ext uri="{BB962C8B-B14F-4D97-AF65-F5344CB8AC3E}">
        <p14:creationId xmlns:p14="http://schemas.microsoft.com/office/powerpoint/2010/main" val="28138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AB432-D4FB-57B7-1338-D99B033280F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0AE8B3-CB91-890A-A0E8-0DB077E05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3ECDF29-5E07-2F4E-C56D-F3CA4B8F334C}"/>
              </a:ext>
            </a:extLst>
          </p:cNvPr>
          <p:cNvSpPr txBox="1"/>
          <p:nvPr/>
        </p:nvSpPr>
        <p:spPr>
          <a:xfrm>
            <a:off x="0" y="155180"/>
            <a:ext cx="12192000" cy="769441"/>
          </a:xfrm>
          <a:prstGeom prst="rect">
            <a:avLst/>
          </a:prstGeom>
          <a:noFill/>
        </p:spPr>
        <p:txBody>
          <a:bodyPr wrap="square" rtlCol="0">
            <a:spAutoFit/>
          </a:bodyPr>
          <a:lstStyle/>
          <a:p>
            <a:pPr algn="ctr"/>
            <a:r>
              <a:rPr lang="en-US" sz="4400" dirty="0">
                <a:solidFill>
                  <a:schemeClr val="accent1">
                    <a:lumMod val="20000"/>
                    <a:lumOff val="80000"/>
                  </a:schemeClr>
                </a:solidFill>
                <a:latin typeface="Abadi" panose="020B0604020104020204" pitchFamily="34" charset="0"/>
              </a:rPr>
              <a:t>Power of Godliness</a:t>
            </a:r>
          </a:p>
        </p:txBody>
      </p:sp>
      <p:sp>
        <p:nvSpPr>
          <p:cNvPr id="5" name="TextBox 4">
            <a:extLst>
              <a:ext uri="{FF2B5EF4-FFF2-40B4-BE49-F238E27FC236}">
                <a16:creationId xmlns:a16="http://schemas.microsoft.com/office/drawing/2014/main" id="{CA330AF6-D27E-27D4-D107-F00661ED8CD3}"/>
              </a:ext>
            </a:extLst>
          </p:cNvPr>
          <p:cNvSpPr txBox="1"/>
          <p:nvPr/>
        </p:nvSpPr>
        <p:spPr>
          <a:xfrm>
            <a:off x="130364" y="6488668"/>
            <a:ext cx="1748118" cy="369332"/>
          </a:xfrm>
          <a:prstGeom prst="rect">
            <a:avLst/>
          </a:prstGeom>
          <a:noFill/>
        </p:spPr>
        <p:txBody>
          <a:bodyPr wrap="square" rtlCol="0">
            <a:spAutoFit/>
          </a:bodyPr>
          <a:lstStyle/>
          <a:p>
            <a:r>
              <a:rPr lang="en-US" dirty="0">
                <a:solidFill>
                  <a:schemeClr val="bg2"/>
                </a:solidFill>
              </a:rPr>
              <a:t>D&amp;C 84:19</a:t>
            </a:r>
          </a:p>
        </p:txBody>
      </p:sp>
      <p:sp>
        <p:nvSpPr>
          <p:cNvPr id="10" name="TextBox 9">
            <a:extLst>
              <a:ext uri="{FF2B5EF4-FFF2-40B4-BE49-F238E27FC236}">
                <a16:creationId xmlns:a16="http://schemas.microsoft.com/office/drawing/2014/main" id="{D355415D-9C1D-9D43-8573-81BD17AB1554}"/>
              </a:ext>
            </a:extLst>
          </p:cNvPr>
          <p:cNvSpPr txBox="1"/>
          <p:nvPr/>
        </p:nvSpPr>
        <p:spPr>
          <a:xfrm>
            <a:off x="3135086" y="924621"/>
            <a:ext cx="6096000" cy="830997"/>
          </a:xfrm>
          <a:prstGeom prst="rect">
            <a:avLst/>
          </a:prstGeom>
          <a:noFill/>
        </p:spPr>
        <p:txBody>
          <a:bodyPr wrap="square">
            <a:spAutoFit/>
          </a:bodyPr>
          <a:lstStyle/>
          <a:p>
            <a:pPr algn="ctr"/>
            <a:r>
              <a:rPr lang="en-US" sz="2400" dirty="0">
                <a:solidFill>
                  <a:srgbClr val="FFFF00"/>
                </a:solidFill>
              </a:rPr>
              <a:t>The power that comes from God to help us in this life and prepare us for eternal life.</a:t>
            </a:r>
            <a:endParaRPr lang="en-US" sz="2400" dirty="0">
              <a:solidFill>
                <a:srgbClr val="FFFF00"/>
              </a:solidFill>
              <a:latin typeface="Abadi" panose="020B0604020104020204" pitchFamily="34" charset="0"/>
            </a:endParaRPr>
          </a:p>
        </p:txBody>
      </p:sp>
      <p:grpSp>
        <p:nvGrpSpPr>
          <p:cNvPr id="28" name="Group 27">
            <a:extLst>
              <a:ext uri="{FF2B5EF4-FFF2-40B4-BE49-F238E27FC236}">
                <a16:creationId xmlns:a16="http://schemas.microsoft.com/office/drawing/2014/main" id="{7C5FE3C0-55A3-A218-344B-2DA2CBF4090E}"/>
              </a:ext>
            </a:extLst>
          </p:cNvPr>
          <p:cNvGrpSpPr/>
          <p:nvPr/>
        </p:nvGrpSpPr>
        <p:grpSpPr>
          <a:xfrm>
            <a:off x="8556645" y="1694062"/>
            <a:ext cx="2474021" cy="4277995"/>
            <a:chOff x="8556645" y="1694062"/>
            <a:chExt cx="2474021" cy="4277995"/>
          </a:xfrm>
        </p:grpSpPr>
        <p:grpSp>
          <p:nvGrpSpPr>
            <p:cNvPr id="2" name="Group 1">
              <a:extLst>
                <a:ext uri="{FF2B5EF4-FFF2-40B4-BE49-F238E27FC236}">
                  <a16:creationId xmlns:a16="http://schemas.microsoft.com/office/drawing/2014/main" id="{68A60F4C-3731-D994-4CAC-7AF876975928}"/>
                </a:ext>
              </a:extLst>
            </p:cNvPr>
            <p:cNvGrpSpPr/>
            <p:nvPr/>
          </p:nvGrpSpPr>
          <p:grpSpPr>
            <a:xfrm>
              <a:off x="8556645" y="1694062"/>
              <a:ext cx="2474021" cy="4277995"/>
              <a:chOff x="405882" y="107302"/>
              <a:chExt cx="3657600" cy="6324600"/>
            </a:xfrm>
          </p:grpSpPr>
          <p:sp>
            <p:nvSpPr>
              <p:cNvPr id="3" name="Freeform: Shape 2">
                <a:extLst>
                  <a:ext uri="{FF2B5EF4-FFF2-40B4-BE49-F238E27FC236}">
                    <a16:creationId xmlns:a16="http://schemas.microsoft.com/office/drawing/2014/main" id="{CBD09475-FD74-3C6D-8455-2EA5E1485023}"/>
                  </a:ext>
                </a:extLst>
              </p:cNvPr>
              <p:cNvSpPr/>
              <p:nvPr/>
            </p:nvSpPr>
            <p:spPr>
              <a:xfrm flipH="1">
                <a:off x="2286933" y="1832193"/>
                <a:ext cx="1776549" cy="4312227"/>
              </a:xfrm>
              <a:custGeom>
                <a:avLst/>
                <a:gdLst>
                  <a:gd name="connsiteX0" fmla="*/ 1566010 w 1776549"/>
                  <a:gd name="connsiteY0" fmla="*/ 0 h 4312227"/>
                  <a:gd name="connsiteX1" fmla="*/ 1566010 w 1776549"/>
                  <a:gd name="connsiteY1" fmla="*/ 159916 h 4312227"/>
                  <a:gd name="connsiteX2" fmla="*/ 1023132 w 1776549"/>
                  <a:gd name="connsiteY2" fmla="*/ 159916 h 4312227"/>
                  <a:gd name="connsiteX3" fmla="*/ 0 w 1776549"/>
                  <a:gd name="connsiteY3" fmla="*/ 1183048 h 4312227"/>
                  <a:gd name="connsiteX4" fmla="*/ 0 w 1776549"/>
                  <a:gd name="connsiteY4" fmla="*/ 1998349 h 4312227"/>
                  <a:gd name="connsiteX5" fmla="*/ 0 w 1776549"/>
                  <a:gd name="connsiteY5" fmla="*/ 2313878 h 4312227"/>
                  <a:gd name="connsiteX6" fmla="*/ 0 w 1776549"/>
                  <a:gd name="connsiteY6" fmla="*/ 3129179 h 4312227"/>
                  <a:gd name="connsiteX7" fmla="*/ 1023132 w 1776549"/>
                  <a:gd name="connsiteY7" fmla="*/ 4152311 h 4312227"/>
                  <a:gd name="connsiteX8" fmla="*/ 1566010 w 1776549"/>
                  <a:gd name="connsiteY8" fmla="*/ 4152311 h 4312227"/>
                  <a:gd name="connsiteX9" fmla="*/ 1566010 w 1776549"/>
                  <a:gd name="connsiteY9" fmla="*/ 4312227 h 4312227"/>
                  <a:gd name="connsiteX10" fmla="*/ 1776549 w 1776549"/>
                  <a:gd name="connsiteY10" fmla="*/ 4065482 h 4312227"/>
                  <a:gd name="connsiteX11" fmla="*/ 1566010 w 1776549"/>
                  <a:gd name="connsiteY11" fmla="*/ 3818737 h 4312227"/>
                  <a:gd name="connsiteX12" fmla="*/ 1566010 w 1776549"/>
                  <a:gd name="connsiteY12" fmla="*/ 3978653 h 4312227"/>
                  <a:gd name="connsiteX13" fmla="*/ 1023132 w 1776549"/>
                  <a:gd name="connsiteY13" fmla="*/ 3978653 h 4312227"/>
                  <a:gd name="connsiteX14" fmla="*/ 173657 w 1776549"/>
                  <a:gd name="connsiteY14" fmla="*/ 3129178 h 4312227"/>
                  <a:gd name="connsiteX15" fmla="*/ 173658 w 1776549"/>
                  <a:gd name="connsiteY15" fmla="*/ 2313878 h 4312227"/>
                  <a:gd name="connsiteX16" fmla="*/ 173658 w 1776549"/>
                  <a:gd name="connsiteY16" fmla="*/ 2313878 h 4312227"/>
                  <a:gd name="connsiteX17" fmla="*/ 173658 w 1776549"/>
                  <a:gd name="connsiteY17" fmla="*/ 2156114 h 4312227"/>
                  <a:gd name="connsiteX18" fmla="*/ 173658 w 1776549"/>
                  <a:gd name="connsiteY18" fmla="*/ 1998349 h 4312227"/>
                  <a:gd name="connsiteX19" fmla="*/ 173658 w 1776549"/>
                  <a:gd name="connsiteY19" fmla="*/ 1998349 h 4312227"/>
                  <a:gd name="connsiteX20" fmla="*/ 173657 w 1776549"/>
                  <a:gd name="connsiteY20" fmla="*/ 1183049 h 4312227"/>
                  <a:gd name="connsiteX21" fmla="*/ 1023132 w 1776549"/>
                  <a:gd name="connsiteY21" fmla="*/ 333574 h 4312227"/>
                  <a:gd name="connsiteX22" fmla="*/ 1566010 w 1776549"/>
                  <a:gd name="connsiteY22" fmla="*/ 333574 h 4312227"/>
                  <a:gd name="connsiteX23" fmla="*/ 1566010 w 1776549"/>
                  <a:gd name="connsiteY23" fmla="*/ 493490 h 4312227"/>
                  <a:gd name="connsiteX24" fmla="*/ 1776549 w 1776549"/>
                  <a:gd name="connsiteY24" fmla="*/ 246745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566010" y="159916"/>
                    </a:lnTo>
                    <a:lnTo>
                      <a:pt x="1023132" y="159916"/>
                    </a:lnTo>
                    <a:cubicBezTo>
                      <a:pt x="458072" y="159916"/>
                      <a:pt x="0" y="617988"/>
                      <a:pt x="0" y="1183048"/>
                    </a:cubicBezTo>
                    <a:lnTo>
                      <a:pt x="0" y="1998349"/>
                    </a:lnTo>
                    <a:lnTo>
                      <a:pt x="0" y="2313878"/>
                    </a:lnTo>
                    <a:lnTo>
                      <a:pt x="0" y="3129179"/>
                    </a:lnTo>
                    <a:cubicBezTo>
                      <a:pt x="0" y="3694239"/>
                      <a:pt x="458072" y="4152311"/>
                      <a:pt x="1023132" y="4152311"/>
                    </a:cubicBezTo>
                    <a:lnTo>
                      <a:pt x="1566010" y="4152311"/>
                    </a:lnTo>
                    <a:lnTo>
                      <a:pt x="1566010" y="4312227"/>
                    </a:lnTo>
                    <a:lnTo>
                      <a:pt x="1776549" y="4065482"/>
                    </a:lnTo>
                    <a:lnTo>
                      <a:pt x="1566010" y="3818737"/>
                    </a:lnTo>
                    <a:lnTo>
                      <a:pt x="1566010" y="3978653"/>
                    </a:lnTo>
                    <a:lnTo>
                      <a:pt x="1023132" y="3978653"/>
                    </a:lnTo>
                    <a:cubicBezTo>
                      <a:pt x="553980" y="3978653"/>
                      <a:pt x="173657" y="3598330"/>
                      <a:pt x="173657" y="3129178"/>
                    </a:cubicBezTo>
                    <a:lnTo>
                      <a:pt x="173658" y="2313878"/>
                    </a:lnTo>
                    <a:lnTo>
                      <a:pt x="173658" y="2313878"/>
                    </a:lnTo>
                    <a:lnTo>
                      <a:pt x="173658" y="2156114"/>
                    </a:lnTo>
                    <a:lnTo>
                      <a:pt x="173658" y="1998349"/>
                    </a:lnTo>
                    <a:lnTo>
                      <a:pt x="173658" y="1998349"/>
                    </a:lnTo>
                    <a:lnTo>
                      <a:pt x="173657" y="1183049"/>
                    </a:lnTo>
                    <a:cubicBezTo>
                      <a:pt x="173657" y="713897"/>
                      <a:pt x="553980" y="333574"/>
                      <a:pt x="1023132" y="333574"/>
                    </a:cubicBezTo>
                    <a:lnTo>
                      <a:pt x="1566010" y="333574"/>
                    </a:lnTo>
                    <a:lnTo>
                      <a:pt x="1566010" y="493490"/>
                    </a:lnTo>
                    <a:lnTo>
                      <a:pt x="1776549" y="246745"/>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Freeform: Shape 3">
                <a:extLst>
                  <a:ext uri="{FF2B5EF4-FFF2-40B4-BE49-F238E27FC236}">
                    <a16:creationId xmlns:a16="http://schemas.microsoft.com/office/drawing/2014/main" id="{DBDDCBCA-8C26-2949-52F7-A44E202C4DB8}"/>
                  </a:ext>
                </a:extLst>
              </p:cNvPr>
              <p:cNvSpPr/>
              <p:nvPr/>
            </p:nvSpPr>
            <p:spPr>
              <a:xfrm>
                <a:off x="405882" y="1832193"/>
                <a:ext cx="1776549" cy="4312227"/>
              </a:xfrm>
              <a:custGeom>
                <a:avLst/>
                <a:gdLst>
                  <a:gd name="connsiteX0" fmla="*/ 1566010 w 1776549"/>
                  <a:gd name="connsiteY0" fmla="*/ 0 h 4312227"/>
                  <a:gd name="connsiteX1" fmla="*/ 1776549 w 1776549"/>
                  <a:gd name="connsiteY1" fmla="*/ 246745 h 4312227"/>
                  <a:gd name="connsiteX2" fmla="*/ 1566010 w 1776549"/>
                  <a:gd name="connsiteY2" fmla="*/ 493490 h 4312227"/>
                  <a:gd name="connsiteX3" fmla="*/ 1566010 w 1776549"/>
                  <a:gd name="connsiteY3" fmla="*/ 333574 h 4312227"/>
                  <a:gd name="connsiteX4" fmla="*/ 1023132 w 1776549"/>
                  <a:gd name="connsiteY4" fmla="*/ 333574 h 4312227"/>
                  <a:gd name="connsiteX5" fmla="*/ 173657 w 1776549"/>
                  <a:gd name="connsiteY5" fmla="*/ 1183049 h 4312227"/>
                  <a:gd name="connsiteX6" fmla="*/ 173658 w 1776549"/>
                  <a:gd name="connsiteY6" fmla="*/ 1820718 h 4312227"/>
                  <a:gd name="connsiteX7" fmla="*/ 173658 w 1776549"/>
                  <a:gd name="connsiteY7" fmla="*/ 1820718 h 4312227"/>
                  <a:gd name="connsiteX8" fmla="*/ 173658 w 1776549"/>
                  <a:gd name="connsiteY8" fmla="*/ 1989127 h 4312227"/>
                  <a:gd name="connsiteX9" fmla="*/ 173658 w 1776549"/>
                  <a:gd name="connsiteY9" fmla="*/ 2108200 h 4312227"/>
                  <a:gd name="connsiteX10" fmla="*/ 173658 w 1776549"/>
                  <a:gd name="connsiteY10" fmla="*/ 2108200 h 4312227"/>
                  <a:gd name="connsiteX11" fmla="*/ 173657 w 1776549"/>
                  <a:gd name="connsiteY11" fmla="*/ 3129178 h 4312227"/>
                  <a:gd name="connsiteX12" fmla="*/ 1023132 w 1776549"/>
                  <a:gd name="connsiteY12" fmla="*/ 3978653 h 4312227"/>
                  <a:gd name="connsiteX13" fmla="*/ 1566010 w 1776549"/>
                  <a:gd name="connsiteY13" fmla="*/ 3978653 h 4312227"/>
                  <a:gd name="connsiteX14" fmla="*/ 1566010 w 1776549"/>
                  <a:gd name="connsiteY14" fmla="*/ 3818737 h 4312227"/>
                  <a:gd name="connsiteX15" fmla="*/ 1776549 w 1776549"/>
                  <a:gd name="connsiteY15" fmla="*/ 4065482 h 4312227"/>
                  <a:gd name="connsiteX16" fmla="*/ 1566010 w 1776549"/>
                  <a:gd name="connsiteY16" fmla="*/ 4312227 h 4312227"/>
                  <a:gd name="connsiteX17" fmla="*/ 1566010 w 1776549"/>
                  <a:gd name="connsiteY17" fmla="*/ 4152311 h 4312227"/>
                  <a:gd name="connsiteX18" fmla="*/ 1023132 w 1776549"/>
                  <a:gd name="connsiteY18" fmla="*/ 4152311 h 4312227"/>
                  <a:gd name="connsiteX19" fmla="*/ 0 w 1776549"/>
                  <a:gd name="connsiteY19" fmla="*/ 3129179 h 4312227"/>
                  <a:gd name="connsiteX20" fmla="*/ 0 w 1776549"/>
                  <a:gd name="connsiteY20" fmla="*/ 2108200 h 4312227"/>
                  <a:gd name="connsiteX21" fmla="*/ 0 w 1776549"/>
                  <a:gd name="connsiteY21" fmla="*/ 1820718 h 4312227"/>
                  <a:gd name="connsiteX22" fmla="*/ 0 w 1776549"/>
                  <a:gd name="connsiteY22" fmla="*/ 1183048 h 4312227"/>
                  <a:gd name="connsiteX23" fmla="*/ 1023132 w 1776549"/>
                  <a:gd name="connsiteY23" fmla="*/ 159916 h 4312227"/>
                  <a:gd name="connsiteX24" fmla="*/ 1566010 w 1776549"/>
                  <a:gd name="connsiteY24" fmla="*/ 159916 h 431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76549" h="4312227">
                    <a:moveTo>
                      <a:pt x="1566010" y="0"/>
                    </a:moveTo>
                    <a:lnTo>
                      <a:pt x="1776549" y="246745"/>
                    </a:lnTo>
                    <a:lnTo>
                      <a:pt x="1566010" y="493490"/>
                    </a:lnTo>
                    <a:lnTo>
                      <a:pt x="1566010" y="333574"/>
                    </a:lnTo>
                    <a:lnTo>
                      <a:pt x="1023132" y="333574"/>
                    </a:lnTo>
                    <a:cubicBezTo>
                      <a:pt x="553980" y="333574"/>
                      <a:pt x="173657" y="713897"/>
                      <a:pt x="173657" y="1183049"/>
                    </a:cubicBezTo>
                    <a:lnTo>
                      <a:pt x="173658" y="1820718"/>
                    </a:lnTo>
                    <a:lnTo>
                      <a:pt x="173658" y="1820718"/>
                    </a:lnTo>
                    <a:lnTo>
                      <a:pt x="173658" y="1989127"/>
                    </a:lnTo>
                    <a:lnTo>
                      <a:pt x="173658" y="2108200"/>
                    </a:lnTo>
                    <a:lnTo>
                      <a:pt x="173658" y="2108200"/>
                    </a:lnTo>
                    <a:lnTo>
                      <a:pt x="173657" y="3129178"/>
                    </a:lnTo>
                    <a:cubicBezTo>
                      <a:pt x="173657" y="3598330"/>
                      <a:pt x="553980" y="3978653"/>
                      <a:pt x="1023132" y="3978653"/>
                    </a:cubicBezTo>
                    <a:lnTo>
                      <a:pt x="1566010" y="3978653"/>
                    </a:lnTo>
                    <a:lnTo>
                      <a:pt x="1566010" y="3818737"/>
                    </a:lnTo>
                    <a:lnTo>
                      <a:pt x="1776549" y="4065482"/>
                    </a:lnTo>
                    <a:lnTo>
                      <a:pt x="1566010" y="4312227"/>
                    </a:lnTo>
                    <a:lnTo>
                      <a:pt x="1566010" y="4152311"/>
                    </a:lnTo>
                    <a:lnTo>
                      <a:pt x="1023132" y="4152311"/>
                    </a:lnTo>
                    <a:cubicBezTo>
                      <a:pt x="458072" y="4152311"/>
                      <a:pt x="0" y="3694239"/>
                      <a:pt x="0" y="3129179"/>
                    </a:cubicBezTo>
                    <a:lnTo>
                      <a:pt x="0" y="2108200"/>
                    </a:lnTo>
                    <a:lnTo>
                      <a:pt x="0" y="1820718"/>
                    </a:lnTo>
                    <a:lnTo>
                      <a:pt x="0" y="1183048"/>
                    </a:lnTo>
                    <a:cubicBezTo>
                      <a:pt x="0" y="617988"/>
                      <a:pt x="458072" y="159916"/>
                      <a:pt x="1023132" y="159916"/>
                    </a:cubicBezTo>
                    <a:lnTo>
                      <a:pt x="1566010" y="159916"/>
                    </a:ln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 name="Oval 2">
                <a:extLst>
                  <a:ext uri="{FF2B5EF4-FFF2-40B4-BE49-F238E27FC236}">
                    <a16:creationId xmlns:a16="http://schemas.microsoft.com/office/drawing/2014/main" id="{F3FBAB82-8DFC-9426-108F-4C340766F742}"/>
                  </a:ext>
                </a:extLst>
              </p:cNvPr>
              <p:cNvSpPr/>
              <p:nvPr/>
            </p:nvSpPr>
            <p:spPr>
              <a:xfrm>
                <a:off x="928396" y="2215502"/>
                <a:ext cx="2717074" cy="3258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Operation 3">
                <a:extLst>
                  <a:ext uri="{FF2B5EF4-FFF2-40B4-BE49-F238E27FC236}">
                    <a16:creationId xmlns:a16="http://schemas.microsoft.com/office/drawing/2014/main" id="{5CC4B098-90B2-08CB-5A9B-EAF7D105C457}"/>
                  </a:ext>
                </a:extLst>
              </p:cNvPr>
              <p:cNvSpPr/>
              <p:nvPr/>
            </p:nvSpPr>
            <p:spPr>
              <a:xfrm rot="10800000">
                <a:off x="1346408" y="2311329"/>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Operation 4">
                <a:extLst>
                  <a:ext uri="{FF2B5EF4-FFF2-40B4-BE49-F238E27FC236}">
                    <a16:creationId xmlns:a16="http://schemas.microsoft.com/office/drawing/2014/main" id="{5615D97A-0115-8E4D-0ADC-24395FDCDA4F}"/>
                  </a:ext>
                </a:extLst>
              </p:cNvPr>
              <p:cNvSpPr/>
              <p:nvPr/>
            </p:nvSpPr>
            <p:spPr>
              <a:xfrm rot="10800000">
                <a:off x="1364849" y="1403788"/>
                <a:ext cx="1881051"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4">
                <a:extLst>
                  <a:ext uri="{FF2B5EF4-FFF2-40B4-BE49-F238E27FC236}">
                    <a16:creationId xmlns:a16="http://schemas.microsoft.com/office/drawing/2014/main" id="{218B7D7A-9E9A-FA48-75C5-73543630523E}"/>
                  </a:ext>
                </a:extLst>
              </p:cNvPr>
              <p:cNvSpPr/>
              <p:nvPr/>
            </p:nvSpPr>
            <p:spPr>
              <a:xfrm>
                <a:off x="1764419" y="1691270"/>
                <a:ext cx="1020440" cy="157833"/>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5">
                <a:extLst>
                  <a:ext uri="{FF2B5EF4-FFF2-40B4-BE49-F238E27FC236}">
                    <a16:creationId xmlns:a16="http://schemas.microsoft.com/office/drawing/2014/main" id="{456C54CE-A66E-7449-87D1-05B536D2E761}"/>
                  </a:ext>
                </a:extLst>
              </p:cNvPr>
              <p:cNvSpPr/>
              <p:nvPr/>
            </p:nvSpPr>
            <p:spPr>
              <a:xfrm>
                <a:off x="1659916" y="1832193"/>
                <a:ext cx="1254034" cy="47913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16">
                <a:extLst>
                  <a:ext uri="{FF2B5EF4-FFF2-40B4-BE49-F238E27FC236}">
                    <a16:creationId xmlns:a16="http://schemas.microsoft.com/office/drawing/2014/main" id="{1BD4F40B-A0E1-027B-F7F4-7ECA204CE71F}"/>
                  </a:ext>
                </a:extLst>
              </p:cNvPr>
              <p:cNvSpPr/>
              <p:nvPr/>
            </p:nvSpPr>
            <p:spPr>
              <a:xfrm>
                <a:off x="1659916" y="107302"/>
                <a:ext cx="1254034" cy="1149927"/>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7">
                <a:extLst>
                  <a:ext uri="{FF2B5EF4-FFF2-40B4-BE49-F238E27FC236}">
                    <a16:creationId xmlns:a16="http://schemas.microsoft.com/office/drawing/2014/main" id="{14E3B60B-1DE1-2091-BC3B-E55C9D62A412}"/>
                  </a:ext>
                </a:extLst>
              </p:cNvPr>
              <p:cNvSpPr/>
              <p:nvPr/>
            </p:nvSpPr>
            <p:spPr>
              <a:xfrm rot="16200000">
                <a:off x="2095279" y="1152726"/>
                <a:ext cx="383309" cy="2090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62DC255C-E79A-1EE4-5A98-8020DD3494A6}"/>
                  </a:ext>
                </a:extLst>
              </p:cNvPr>
              <p:cNvSpPr/>
              <p:nvPr/>
            </p:nvSpPr>
            <p:spPr>
              <a:xfrm>
                <a:off x="1137402" y="5090320"/>
                <a:ext cx="2299063" cy="95827"/>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0">
                <a:extLst>
                  <a:ext uri="{FF2B5EF4-FFF2-40B4-BE49-F238E27FC236}">
                    <a16:creationId xmlns:a16="http://schemas.microsoft.com/office/drawing/2014/main" id="{8BF1D792-C012-9F92-6A4D-B0F7B3D5BF7B}"/>
                  </a:ext>
                </a:extLst>
              </p:cNvPr>
              <p:cNvSpPr/>
              <p:nvPr/>
            </p:nvSpPr>
            <p:spPr>
              <a:xfrm>
                <a:off x="780863" y="5856938"/>
                <a:ext cx="3073613" cy="574964"/>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1">
                <a:extLst>
                  <a:ext uri="{FF2B5EF4-FFF2-40B4-BE49-F238E27FC236}">
                    <a16:creationId xmlns:a16="http://schemas.microsoft.com/office/drawing/2014/main" id="{49BB3C7A-BA27-DC01-324C-FF4D3FB30213}"/>
                  </a:ext>
                </a:extLst>
              </p:cNvPr>
              <p:cNvSpPr/>
              <p:nvPr/>
            </p:nvSpPr>
            <p:spPr>
              <a:xfrm>
                <a:off x="1555413" y="5186147"/>
                <a:ext cx="1463040" cy="191655"/>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2">
                <a:extLst>
                  <a:ext uri="{FF2B5EF4-FFF2-40B4-BE49-F238E27FC236}">
                    <a16:creationId xmlns:a16="http://schemas.microsoft.com/office/drawing/2014/main" id="{0EADD4B4-086D-A89C-AFB1-1C3A24E8A033}"/>
                  </a:ext>
                </a:extLst>
              </p:cNvPr>
              <p:cNvSpPr/>
              <p:nvPr/>
            </p:nvSpPr>
            <p:spPr>
              <a:xfrm>
                <a:off x="1450911" y="5377802"/>
                <a:ext cx="1672046" cy="191655"/>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nual Operation 13">
                <a:extLst>
                  <a:ext uri="{FF2B5EF4-FFF2-40B4-BE49-F238E27FC236}">
                    <a16:creationId xmlns:a16="http://schemas.microsoft.com/office/drawing/2014/main" id="{A296D93C-D16B-AD03-7666-B97A642BC5A0}"/>
                  </a:ext>
                </a:extLst>
              </p:cNvPr>
              <p:cNvSpPr/>
              <p:nvPr/>
            </p:nvSpPr>
            <p:spPr>
              <a:xfrm rot="10800000">
                <a:off x="823893" y="5569457"/>
                <a:ext cx="2926080" cy="287482"/>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225B47FF-E080-9C49-DF33-E5157AB80214}"/>
                </a:ext>
              </a:extLst>
            </p:cNvPr>
            <p:cNvSpPr txBox="1"/>
            <p:nvPr/>
          </p:nvSpPr>
          <p:spPr>
            <a:xfrm>
              <a:off x="9005480" y="3577049"/>
              <a:ext cx="1671983" cy="1384995"/>
            </a:xfrm>
            <a:prstGeom prst="rect">
              <a:avLst/>
            </a:prstGeom>
            <a:noFill/>
          </p:spPr>
          <p:txBody>
            <a:bodyPr wrap="square">
              <a:spAutoFit/>
            </a:bodyPr>
            <a:lstStyle/>
            <a:p>
              <a:pPr algn="ctr"/>
              <a:r>
                <a:rPr lang="en-US" sz="1400" b="1" dirty="0"/>
                <a:t>T</a:t>
              </a:r>
              <a:r>
                <a:rPr lang="en-US" sz="1400" b="1" i="0" dirty="0">
                  <a:effectLst/>
                </a:rPr>
                <a:t>hrough the ordinances of the priesthood, we can receive the power of godliness in our lives</a:t>
              </a:r>
              <a:endParaRPr lang="en-US" sz="1400" b="1" dirty="0"/>
            </a:p>
          </p:txBody>
        </p:sp>
      </p:grpSp>
      <p:pic>
        <p:nvPicPr>
          <p:cNvPr id="30" name="Picture 29">
            <a:extLst>
              <a:ext uri="{FF2B5EF4-FFF2-40B4-BE49-F238E27FC236}">
                <a16:creationId xmlns:a16="http://schemas.microsoft.com/office/drawing/2014/main" id="{B0ACBB07-2D19-7B11-E651-FBDE58967559}"/>
              </a:ext>
            </a:extLst>
          </p:cNvPr>
          <p:cNvPicPr>
            <a:picLocks noChangeAspect="1"/>
          </p:cNvPicPr>
          <p:nvPr/>
        </p:nvPicPr>
        <p:blipFill>
          <a:blip r:embed="rId3"/>
          <a:stretch>
            <a:fillRect/>
          </a:stretch>
        </p:blipFill>
        <p:spPr>
          <a:xfrm>
            <a:off x="1254612" y="1776544"/>
            <a:ext cx="6344535" cy="4001058"/>
          </a:xfrm>
          <a:prstGeom prst="rect">
            <a:avLst/>
          </a:prstGeom>
        </p:spPr>
      </p:pic>
      <p:sp>
        <p:nvSpPr>
          <p:cNvPr id="32" name="TextBox 31">
            <a:extLst>
              <a:ext uri="{FF2B5EF4-FFF2-40B4-BE49-F238E27FC236}">
                <a16:creationId xmlns:a16="http://schemas.microsoft.com/office/drawing/2014/main" id="{2A137EE2-D526-6398-B59C-E9EF72B5E564}"/>
              </a:ext>
            </a:extLst>
          </p:cNvPr>
          <p:cNvSpPr txBox="1"/>
          <p:nvPr/>
        </p:nvSpPr>
        <p:spPr>
          <a:xfrm>
            <a:off x="2743390" y="5842337"/>
            <a:ext cx="6096000" cy="830997"/>
          </a:xfrm>
          <a:prstGeom prst="rect">
            <a:avLst/>
          </a:prstGeom>
          <a:noFill/>
        </p:spPr>
        <p:txBody>
          <a:bodyPr wrap="square">
            <a:spAutoFit/>
          </a:bodyPr>
          <a:lstStyle/>
          <a:p>
            <a:pPr algn="l" fontAlgn="base"/>
            <a:r>
              <a:rPr lang="en-US" sz="2400" b="0" i="0" dirty="0">
                <a:solidFill>
                  <a:srgbClr val="FFFF00"/>
                </a:solidFill>
                <a:effectLst>
                  <a:glow rad="228600">
                    <a:schemeClr val="accent2">
                      <a:satMod val="175000"/>
                      <a:alpha val="40000"/>
                    </a:schemeClr>
                  </a:glow>
                </a:effectLst>
                <a:latin typeface="Abadi" panose="020B0604020104020204" pitchFamily="34" charset="0"/>
              </a:rPr>
              <a:t>When have you felt God’s power through the priesthood ordinances you have received?</a:t>
            </a:r>
          </a:p>
        </p:txBody>
      </p:sp>
    </p:spTree>
    <p:extLst>
      <p:ext uri="{BB962C8B-B14F-4D97-AF65-F5344CB8AC3E}">
        <p14:creationId xmlns:p14="http://schemas.microsoft.com/office/powerpoint/2010/main" val="21574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6BA965-7D34-715F-129F-D965343938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B05F588-74D1-B661-DD92-301300C34ADF}"/>
              </a:ext>
            </a:extLst>
          </p:cNvPr>
          <p:cNvSpPr txBox="1"/>
          <p:nvPr/>
        </p:nvSpPr>
        <p:spPr>
          <a:xfrm>
            <a:off x="4167575" y="1796722"/>
            <a:ext cx="3813275" cy="4616648"/>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Priesthood ordinances are the pathway to the power of godliness. … Priesthood ordinances are essential to fully “come unto Christ, and be perfected in him”</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Without the ordinances, an individual cannot receive all of the blessings made possible through the Lord’s infinite and eternal atoning sacrifice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--even the power of godliness. </a:t>
            </a:r>
          </a:p>
          <a:p>
            <a:r>
              <a:rPr lang="en-US" sz="1400" b="0" i="0" dirty="0">
                <a:solidFill>
                  <a:schemeClr val="bg1"/>
                </a:solidFill>
                <a:effectLst/>
                <a:latin typeface="Abadi" panose="020B0604020104020204" pitchFamily="34" charset="0"/>
              </a:rPr>
              <a:t>David A. Bednar</a:t>
            </a:r>
            <a:endParaRPr lang="en-US" sz="1400" dirty="0">
              <a:solidFill>
                <a:schemeClr val="bg1"/>
              </a:solidFill>
              <a:latin typeface="Abadi" panose="020B0604020104020204" pitchFamily="34" charset="0"/>
            </a:endParaRPr>
          </a:p>
        </p:txBody>
      </p:sp>
      <p:sp>
        <p:nvSpPr>
          <p:cNvPr id="6" name="TextBox 5">
            <a:extLst>
              <a:ext uri="{FF2B5EF4-FFF2-40B4-BE49-F238E27FC236}">
                <a16:creationId xmlns:a16="http://schemas.microsoft.com/office/drawing/2014/main" id="{E0345CBB-3417-68D9-8483-C01EBFCFEA34}"/>
              </a:ext>
            </a:extLst>
          </p:cNvPr>
          <p:cNvSpPr txBox="1"/>
          <p:nvPr/>
        </p:nvSpPr>
        <p:spPr>
          <a:xfrm>
            <a:off x="87085" y="185057"/>
            <a:ext cx="12192000" cy="707886"/>
          </a:xfrm>
          <a:prstGeom prst="rect">
            <a:avLst/>
          </a:prstGeom>
          <a:noFill/>
        </p:spPr>
        <p:txBody>
          <a:bodyPr wrap="square" rtlCol="0">
            <a:spAutoFit/>
          </a:bodyPr>
          <a:lstStyle/>
          <a:p>
            <a:pPr algn="ctr"/>
            <a:r>
              <a:rPr lang="en-US" sz="4000" dirty="0">
                <a:solidFill>
                  <a:schemeClr val="accent1">
                    <a:lumMod val="20000"/>
                    <a:lumOff val="80000"/>
                  </a:schemeClr>
                </a:solidFill>
                <a:effectLst>
                  <a:glow rad="228600">
                    <a:schemeClr val="accent4">
                      <a:satMod val="175000"/>
                      <a:alpha val="40000"/>
                    </a:schemeClr>
                  </a:glow>
                </a:effectLst>
                <a:latin typeface="Abadi" panose="020B0604020104020204" pitchFamily="34" charset="0"/>
              </a:rPr>
              <a:t>Read Moroni 10:30-33 and Alma 34:10-14</a:t>
            </a:r>
          </a:p>
        </p:txBody>
      </p:sp>
      <p:pic>
        <p:nvPicPr>
          <p:cNvPr id="8" name="Picture 7" descr="A person and a child in a pool&#10;&#10;Description automatically generated">
            <a:extLst>
              <a:ext uri="{FF2B5EF4-FFF2-40B4-BE49-F238E27FC236}">
                <a16:creationId xmlns:a16="http://schemas.microsoft.com/office/drawing/2014/main" id="{1572491F-6BA2-E3FA-81AB-52C68B814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276" y="3812238"/>
            <a:ext cx="1720024" cy="2798347"/>
          </a:xfrm>
          <a:prstGeom prst="rect">
            <a:avLst/>
          </a:prstGeom>
        </p:spPr>
      </p:pic>
      <p:pic>
        <p:nvPicPr>
          <p:cNvPr id="10" name="Picture 9" descr="A group of men looking at a baby&#10;&#10;Description automatically generated">
            <a:extLst>
              <a:ext uri="{FF2B5EF4-FFF2-40B4-BE49-F238E27FC236}">
                <a16:creationId xmlns:a16="http://schemas.microsoft.com/office/drawing/2014/main" id="{ADC00983-77D2-C54B-2603-991A5921FD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66" y="3979946"/>
            <a:ext cx="3342236" cy="2675435"/>
          </a:xfrm>
          <a:prstGeom prst="rect">
            <a:avLst/>
          </a:prstGeom>
        </p:spPr>
      </p:pic>
      <p:pic>
        <p:nvPicPr>
          <p:cNvPr id="18" name="Picture 17">
            <a:extLst>
              <a:ext uri="{FF2B5EF4-FFF2-40B4-BE49-F238E27FC236}">
                <a16:creationId xmlns:a16="http://schemas.microsoft.com/office/drawing/2014/main" id="{61C0462B-2B4F-873D-DEC0-F389DB2D91D6}"/>
              </a:ext>
            </a:extLst>
          </p:cNvPr>
          <p:cNvPicPr>
            <a:picLocks noChangeAspect="1"/>
          </p:cNvPicPr>
          <p:nvPr/>
        </p:nvPicPr>
        <p:blipFill>
          <a:blip r:embed="rId5"/>
          <a:stretch>
            <a:fillRect/>
          </a:stretch>
        </p:blipFill>
        <p:spPr>
          <a:xfrm>
            <a:off x="7887944" y="1078000"/>
            <a:ext cx="3347783" cy="2549181"/>
          </a:xfrm>
          <a:prstGeom prst="rect">
            <a:avLst/>
          </a:prstGeom>
        </p:spPr>
      </p:pic>
      <p:pic>
        <p:nvPicPr>
          <p:cNvPr id="22" name="Picture 21">
            <a:extLst>
              <a:ext uri="{FF2B5EF4-FFF2-40B4-BE49-F238E27FC236}">
                <a16:creationId xmlns:a16="http://schemas.microsoft.com/office/drawing/2014/main" id="{92DE8698-8C75-D944-3E63-813151830325}"/>
              </a:ext>
            </a:extLst>
          </p:cNvPr>
          <p:cNvPicPr>
            <a:picLocks noChangeAspect="1"/>
          </p:cNvPicPr>
          <p:nvPr/>
        </p:nvPicPr>
        <p:blipFill>
          <a:blip r:embed="rId6"/>
          <a:stretch>
            <a:fillRect/>
          </a:stretch>
        </p:blipFill>
        <p:spPr>
          <a:xfrm>
            <a:off x="912698" y="841200"/>
            <a:ext cx="2781699" cy="3022780"/>
          </a:xfrm>
          <a:prstGeom prst="rect">
            <a:avLst/>
          </a:prstGeom>
        </p:spPr>
      </p:pic>
      <p:pic>
        <p:nvPicPr>
          <p:cNvPr id="24" name="Picture 23" descr="A person in a suit and tie&#10;&#10;Description automatically generated">
            <a:extLst>
              <a:ext uri="{FF2B5EF4-FFF2-40B4-BE49-F238E27FC236}">
                <a16:creationId xmlns:a16="http://schemas.microsoft.com/office/drawing/2014/main" id="{A1E7799D-7887-CC20-8E96-4EE5A029D7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2419" y="5545718"/>
            <a:ext cx="923925" cy="1109663"/>
          </a:xfrm>
          <a:prstGeom prst="rect">
            <a:avLst/>
          </a:prstGeom>
        </p:spPr>
      </p:pic>
      <p:sp>
        <p:nvSpPr>
          <p:cNvPr id="25" name="TextBox 24">
            <a:extLst>
              <a:ext uri="{FF2B5EF4-FFF2-40B4-BE49-F238E27FC236}">
                <a16:creationId xmlns:a16="http://schemas.microsoft.com/office/drawing/2014/main" id="{1564AE18-A3AA-98C0-691D-435295DC20A9}"/>
              </a:ext>
            </a:extLst>
          </p:cNvPr>
          <p:cNvSpPr txBox="1"/>
          <p:nvPr/>
        </p:nvSpPr>
        <p:spPr>
          <a:xfrm>
            <a:off x="121393" y="6494348"/>
            <a:ext cx="1748118" cy="276999"/>
          </a:xfrm>
          <a:prstGeom prst="rect">
            <a:avLst/>
          </a:prstGeom>
          <a:noFill/>
        </p:spPr>
        <p:txBody>
          <a:bodyPr wrap="square" rtlCol="0">
            <a:spAutoFit/>
          </a:bodyPr>
          <a:lstStyle/>
          <a:p>
            <a:r>
              <a:rPr lang="en-US" sz="1200" dirty="0">
                <a:solidFill>
                  <a:schemeClr val="bg2"/>
                </a:solidFill>
              </a:rPr>
              <a:t>D&amp;C 84:20-21</a:t>
            </a:r>
          </a:p>
        </p:txBody>
      </p:sp>
    </p:spTree>
    <p:extLst>
      <p:ext uri="{BB962C8B-B14F-4D97-AF65-F5344CB8AC3E}">
        <p14:creationId xmlns:p14="http://schemas.microsoft.com/office/powerpoint/2010/main" val="359225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AFF4E2-9076-4D1F-BB25-B5D277B99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0" y="155180"/>
            <a:ext cx="12192000" cy="769441"/>
          </a:xfrm>
          <a:prstGeom prst="rect">
            <a:avLst/>
          </a:prstGeom>
          <a:noFill/>
        </p:spPr>
        <p:txBody>
          <a:bodyPr wrap="square" rtlCol="0">
            <a:spAutoFit/>
          </a:bodyPr>
          <a:lstStyle/>
          <a:p>
            <a:pPr algn="ctr"/>
            <a:r>
              <a:rPr lang="en-US" sz="4400" dirty="0">
                <a:solidFill>
                  <a:schemeClr val="accent1">
                    <a:lumMod val="20000"/>
                    <a:lumOff val="80000"/>
                  </a:schemeClr>
                </a:solidFill>
                <a:latin typeface="Abadi" panose="020B0604020104020204" pitchFamily="34" charset="0"/>
              </a:rPr>
              <a:t>Doctrinal Mastery</a:t>
            </a:r>
          </a:p>
        </p:txBody>
      </p:sp>
      <p:grpSp>
        <p:nvGrpSpPr>
          <p:cNvPr id="10" name="Group 9">
            <a:extLst>
              <a:ext uri="{FF2B5EF4-FFF2-40B4-BE49-F238E27FC236}">
                <a16:creationId xmlns:a16="http://schemas.microsoft.com/office/drawing/2014/main" id="{75CF6E7E-BBED-4F48-8CAE-11EEB0267BB3}"/>
              </a:ext>
            </a:extLst>
          </p:cNvPr>
          <p:cNvGrpSpPr/>
          <p:nvPr/>
        </p:nvGrpSpPr>
        <p:grpSpPr>
          <a:xfrm>
            <a:off x="181969" y="1934676"/>
            <a:ext cx="3311858" cy="3501885"/>
            <a:chOff x="2553994" y="2667000"/>
            <a:chExt cx="3886200" cy="3931920"/>
          </a:xfrm>
        </p:grpSpPr>
        <p:grpSp>
          <p:nvGrpSpPr>
            <p:cNvPr id="11" name="Group 13">
              <a:extLst>
                <a:ext uri="{FF2B5EF4-FFF2-40B4-BE49-F238E27FC236}">
                  <a16:creationId xmlns:a16="http://schemas.microsoft.com/office/drawing/2014/main" id="{ACA4FEF5-3076-4C3A-9195-43BE5D751EED}"/>
                </a:ext>
              </a:extLst>
            </p:cNvPr>
            <p:cNvGrpSpPr/>
            <p:nvPr/>
          </p:nvGrpSpPr>
          <p:grpSpPr>
            <a:xfrm>
              <a:off x="3048000" y="2667000"/>
              <a:ext cx="2971800" cy="3931920"/>
              <a:chOff x="152400" y="152400"/>
              <a:chExt cx="4953000" cy="6553200"/>
            </a:xfrm>
          </p:grpSpPr>
          <p:sp>
            <p:nvSpPr>
              <p:cNvPr id="16" name="Rounded Rectangle 70">
                <a:extLst>
                  <a:ext uri="{FF2B5EF4-FFF2-40B4-BE49-F238E27FC236}">
                    <a16:creationId xmlns:a16="http://schemas.microsoft.com/office/drawing/2014/main" id="{5899532C-D344-4008-B8A6-DEE94A734D0E}"/>
                  </a:ext>
                </a:extLst>
              </p:cNvPr>
              <p:cNvSpPr/>
              <p:nvPr/>
            </p:nvSpPr>
            <p:spPr>
              <a:xfrm>
                <a:off x="4572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1">
                <a:extLst>
                  <a:ext uri="{FF2B5EF4-FFF2-40B4-BE49-F238E27FC236}">
                    <a16:creationId xmlns:a16="http://schemas.microsoft.com/office/drawing/2014/main" id="{9FC86D65-7BB3-4ADD-977F-9A1EDEB8EF90}"/>
                  </a:ext>
                </a:extLst>
              </p:cNvPr>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2">
                <a:extLst>
                  <a:ext uri="{FF2B5EF4-FFF2-40B4-BE49-F238E27FC236}">
                    <a16:creationId xmlns:a16="http://schemas.microsoft.com/office/drawing/2014/main" id="{6B4497C4-FF59-4FD4-BAFC-0C5ECEE9CD28}"/>
                  </a:ext>
                </a:extLst>
              </p:cNvPr>
              <p:cNvSpPr/>
              <p:nvPr/>
            </p:nvSpPr>
            <p:spPr>
              <a:xfrm>
                <a:off x="152400" y="152400"/>
                <a:ext cx="4648200" cy="6553200"/>
              </a:xfrm>
              <a:prstGeom prst="roundRect">
                <a:avLst>
                  <a:gd name="adj" fmla="val 29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B3CA1C8-3FD5-485A-AAAD-B4A1EDB9169B}"/>
                </a:ext>
              </a:extLst>
            </p:cNvPr>
            <p:cNvSpPr txBox="1"/>
            <p:nvPr/>
          </p:nvSpPr>
          <p:spPr>
            <a:xfrm>
              <a:off x="2553994" y="3822909"/>
              <a:ext cx="3886200" cy="449244"/>
            </a:xfrm>
            <a:prstGeom prst="rect">
              <a:avLst/>
            </a:prstGeom>
            <a:noFill/>
          </p:spPr>
          <p:txBody>
            <a:bodyPr wrap="square" rtlCol="0">
              <a:spAutoFit/>
            </a:bodyPr>
            <a:lstStyle/>
            <a:p>
              <a:pPr algn="ctr"/>
              <a:r>
                <a:rPr lang="en-US" sz="2000" b="1" dirty="0">
                  <a:solidFill>
                    <a:schemeClr val="bg1"/>
                  </a:solidFill>
                  <a:latin typeface="Californian FB" pitchFamily="18" charset="0"/>
                </a:rPr>
                <a:t>D&amp;C 84:20-22</a:t>
              </a:r>
            </a:p>
          </p:txBody>
        </p:sp>
        <p:sp>
          <p:nvSpPr>
            <p:cNvPr id="14" name="TextBox 13">
              <a:extLst>
                <a:ext uri="{FF2B5EF4-FFF2-40B4-BE49-F238E27FC236}">
                  <a16:creationId xmlns:a16="http://schemas.microsoft.com/office/drawing/2014/main" id="{666ED43A-AF32-4107-8D76-E8A5AA6F7D22}"/>
                </a:ext>
              </a:extLst>
            </p:cNvPr>
            <p:cNvSpPr txBox="1"/>
            <p:nvPr/>
          </p:nvSpPr>
          <p:spPr>
            <a:xfrm>
              <a:off x="3124200" y="5257800"/>
              <a:ext cx="2667000" cy="338554"/>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15" name="Straight Connector 14">
              <a:extLst>
                <a:ext uri="{FF2B5EF4-FFF2-40B4-BE49-F238E27FC236}">
                  <a16:creationId xmlns:a16="http://schemas.microsoft.com/office/drawing/2014/main" id="{55D732A2-3BB3-4730-8095-5C48DBD1DE4F}"/>
                </a:ext>
              </a:extLst>
            </p:cNvPr>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Arrow: Right 18">
            <a:extLst>
              <a:ext uri="{FF2B5EF4-FFF2-40B4-BE49-F238E27FC236}">
                <a16:creationId xmlns:a16="http://schemas.microsoft.com/office/drawing/2014/main" id="{470EB162-090B-4AEE-A2B1-15CF76EA44D8}"/>
              </a:ext>
            </a:extLst>
          </p:cNvPr>
          <p:cNvSpPr/>
          <p:nvPr/>
        </p:nvSpPr>
        <p:spPr>
          <a:xfrm>
            <a:off x="3398293" y="2866030"/>
            <a:ext cx="1473958" cy="1173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7465C9-E0DA-4C00-A07B-E20C34CE01F7}"/>
              </a:ext>
            </a:extLst>
          </p:cNvPr>
          <p:cNvSpPr/>
          <p:nvPr/>
        </p:nvSpPr>
        <p:spPr>
          <a:xfrm>
            <a:off x="5886447" y="1772432"/>
            <a:ext cx="5572710" cy="3785652"/>
          </a:xfrm>
          <a:prstGeom prst="rect">
            <a:avLst/>
          </a:prstGeom>
        </p:spPr>
        <p:txBody>
          <a:bodyPr wrap="square">
            <a:spAutoFit/>
          </a:bodyPr>
          <a:lstStyle/>
          <a:p>
            <a:pPr fontAlgn="base"/>
            <a:r>
              <a:rPr lang="en-US" sz="2400" dirty="0">
                <a:solidFill>
                  <a:schemeClr val="bg1"/>
                </a:solidFill>
                <a:latin typeface="Calibri" panose="020F0502020204030204" pitchFamily="34" charset="0"/>
              </a:rPr>
              <a:t>Therefore, in the ordinances thereof, the power of godliness is manifest.</a:t>
            </a:r>
          </a:p>
          <a:p>
            <a:pPr fontAlgn="base"/>
            <a:endParaRPr lang="en-US" sz="2400" b="1"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And without the ordinances thereof, and the authority of the priesthood, the power of godliness is not manifest unto men in the flesh;</a:t>
            </a:r>
          </a:p>
          <a:p>
            <a:pPr fontAlgn="base"/>
            <a:endParaRPr lang="en-US" sz="2400" b="1"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For without this no man can see the face of God, even the Father, and live.</a:t>
            </a:r>
            <a:endParaRPr lang="en-US" sz="2400" b="0" i="0" dirty="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208093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0-#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2BC82B-BEAF-45A1-913A-5CEE0C043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25993" y="1217369"/>
            <a:ext cx="5003949" cy="2677656"/>
          </a:xfrm>
          <a:prstGeom prst="rect">
            <a:avLst/>
          </a:prstGeom>
          <a:noFill/>
        </p:spPr>
        <p:txBody>
          <a:bodyPr wrap="square" rtlCol="0">
            <a:spAutoFit/>
          </a:bodyPr>
          <a:lstStyle/>
          <a:p>
            <a:pPr algn="ctr" fontAlgn="base"/>
            <a:r>
              <a:rPr lang="en-US" sz="2400" dirty="0">
                <a:solidFill>
                  <a:srgbClr val="FFFF00"/>
                </a:solidFill>
              </a:rPr>
              <a:t>Which of the saving ordinances must be performed by the authority of the Melchizedek Priesthood?</a:t>
            </a:r>
          </a:p>
          <a:p>
            <a:pPr fontAlgn="base"/>
            <a:endParaRPr lang="en-US" sz="2400" dirty="0">
              <a:solidFill>
                <a:schemeClr val="bg2"/>
              </a:solidFill>
            </a:endParaRPr>
          </a:p>
          <a:p>
            <a:pPr fontAlgn="base"/>
            <a:r>
              <a:rPr lang="en-US" sz="2400" dirty="0">
                <a:solidFill>
                  <a:schemeClr val="bg2"/>
                </a:solidFill>
              </a:rPr>
              <a:t>Confirmation, conferral of the Melchizedek Priesthood, the temple endowment, and the temple sealing. </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Melchizedek Priesthood</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84:22</a:t>
            </a:r>
          </a:p>
        </p:txBody>
      </p:sp>
      <p:sp>
        <p:nvSpPr>
          <p:cNvPr id="12" name="TextBox 11"/>
          <p:cNvSpPr txBox="1"/>
          <p:nvPr/>
        </p:nvSpPr>
        <p:spPr>
          <a:xfrm>
            <a:off x="6347323" y="3925189"/>
            <a:ext cx="5106701" cy="2677656"/>
          </a:xfrm>
          <a:prstGeom prst="rect">
            <a:avLst/>
          </a:prstGeom>
          <a:noFill/>
        </p:spPr>
        <p:txBody>
          <a:bodyPr wrap="square" rtlCol="0">
            <a:spAutoFit/>
          </a:bodyPr>
          <a:lstStyle/>
          <a:p>
            <a:pPr algn="ctr" fontAlgn="base"/>
            <a:r>
              <a:rPr lang="en-US" sz="2400" dirty="0">
                <a:solidFill>
                  <a:srgbClr val="FFFF00"/>
                </a:solidFill>
              </a:rPr>
              <a:t>Why is it important that we receive the ordinances of the Melchizedek Priesthood? </a:t>
            </a:r>
          </a:p>
          <a:p>
            <a:pPr fontAlgn="base"/>
            <a:endParaRPr lang="en-US" sz="2400" dirty="0">
              <a:solidFill>
                <a:schemeClr val="bg2"/>
              </a:solidFill>
            </a:endParaRPr>
          </a:p>
          <a:p>
            <a:pPr fontAlgn="base"/>
            <a:r>
              <a:rPr lang="en-US" sz="2400" dirty="0">
                <a:solidFill>
                  <a:schemeClr val="bg2"/>
                </a:solidFill>
              </a:rPr>
              <a:t>The “power of godliness” manifest in these ordinances will allow us to see the face of God and live</a:t>
            </a:r>
          </a:p>
        </p:txBody>
      </p:sp>
      <p:pic>
        <p:nvPicPr>
          <p:cNvPr id="6" name="Picture 5">
            <a:extLst>
              <a:ext uri="{FF2B5EF4-FFF2-40B4-BE49-F238E27FC236}">
                <a16:creationId xmlns:a16="http://schemas.microsoft.com/office/drawing/2014/main" id="{5BC4C793-D873-4EBF-B007-B13A35C56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081" y="4231295"/>
            <a:ext cx="3572566" cy="2371550"/>
          </a:xfrm>
          <a:prstGeom prst="rect">
            <a:avLst/>
          </a:prstGeom>
        </p:spPr>
      </p:pic>
      <p:pic>
        <p:nvPicPr>
          <p:cNvPr id="1026" name="Picture 2">
            <a:extLst>
              <a:ext uri="{FF2B5EF4-FFF2-40B4-BE49-F238E27FC236}">
                <a16:creationId xmlns:a16="http://schemas.microsoft.com/office/drawing/2014/main" id="{F9E96FB6-E9B6-42BE-ABD1-7665B31538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1692" y="997844"/>
            <a:ext cx="2912970" cy="2921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9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fade">
                                      <p:cBhvr>
                                        <p:cTn id="20"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8B265F3C-EFD0-430E-A4B8-1E4F74DA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1524000" y="312003"/>
            <a:ext cx="9144000" cy="6020039"/>
            <a:chOff x="1524000" y="312003"/>
            <a:chExt cx="9144000" cy="6020039"/>
          </a:xfrm>
        </p:grpSpPr>
        <p:sp>
          <p:nvSpPr>
            <p:cNvPr id="9" name="TextBox 8"/>
            <p:cNvSpPr txBox="1"/>
            <p:nvPr/>
          </p:nvSpPr>
          <p:spPr>
            <a:xfrm>
              <a:off x="5257800" y="312003"/>
              <a:ext cx="1676400" cy="830997"/>
            </a:xfrm>
            <a:prstGeom prst="rect">
              <a:avLst/>
            </a:prstGeom>
            <a:noFill/>
          </p:spPr>
          <p:txBody>
            <a:bodyPr wrap="square" rtlCol="0">
              <a:spAutoFit/>
            </a:bodyPr>
            <a:lstStyle/>
            <a:p>
              <a:r>
                <a:rPr lang="en-US" sz="4800" dirty="0">
                  <a:solidFill>
                    <a:schemeClr val="bg1"/>
                  </a:solidFill>
                  <a:latin typeface="Maiandra GD" pitchFamily="34" charset="0"/>
                </a:rPr>
                <a:t>Jesus</a:t>
              </a:r>
            </a:p>
          </p:txBody>
        </p:sp>
        <p:sp>
          <p:nvSpPr>
            <p:cNvPr id="10" name="TextBox 9"/>
            <p:cNvSpPr txBox="1"/>
            <p:nvPr/>
          </p:nvSpPr>
          <p:spPr>
            <a:xfrm>
              <a:off x="2209800" y="2895601"/>
              <a:ext cx="1600200" cy="769441"/>
            </a:xfrm>
            <a:prstGeom prst="rect">
              <a:avLst/>
            </a:prstGeom>
            <a:noFill/>
          </p:spPr>
          <p:txBody>
            <a:bodyPr wrap="square" rtlCol="0">
              <a:spAutoFit/>
            </a:bodyPr>
            <a:lstStyle/>
            <a:p>
              <a:r>
                <a:rPr lang="en-US" sz="4400" dirty="0">
                  <a:solidFill>
                    <a:schemeClr val="bg1"/>
                  </a:solidFill>
                  <a:latin typeface="Maiandra GD" pitchFamily="34" charset="0"/>
                </a:rPr>
                <a:t>Peter</a:t>
              </a:r>
            </a:p>
          </p:txBody>
        </p:sp>
        <p:sp>
          <p:nvSpPr>
            <p:cNvPr id="11" name="TextBox 10"/>
            <p:cNvSpPr txBox="1"/>
            <p:nvPr/>
          </p:nvSpPr>
          <p:spPr>
            <a:xfrm>
              <a:off x="3886200" y="2895601"/>
              <a:ext cx="3124200" cy="769441"/>
            </a:xfrm>
            <a:prstGeom prst="rect">
              <a:avLst/>
            </a:prstGeom>
            <a:noFill/>
          </p:spPr>
          <p:txBody>
            <a:bodyPr wrap="square" rtlCol="0">
              <a:spAutoFit/>
            </a:bodyPr>
            <a:lstStyle/>
            <a:p>
              <a:r>
                <a:rPr lang="en-US" sz="4400" dirty="0">
                  <a:solidFill>
                    <a:schemeClr val="bg1"/>
                  </a:solidFill>
                  <a:latin typeface="Maiandra GD" pitchFamily="34" charset="0"/>
                </a:rPr>
                <a:t>James</a:t>
              </a:r>
            </a:p>
          </p:txBody>
        </p:sp>
        <p:sp>
          <p:nvSpPr>
            <p:cNvPr id="12" name="TextBox 11"/>
            <p:cNvSpPr txBox="1"/>
            <p:nvPr/>
          </p:nvSpPr>
          <p:spPr>
            <a:xfrm>
              <a:off x="4191000" y="5562601"/>
              <a:ext cx="4114800" cy="769441"/>
            </a:xfrm>
            <a:prstGeom prst="rect">
              <a:avLst/>
            </a:prstGeom>
            <a:noFill/>
          </p:spPr>
          <p:txBody>
            <a:bodyPr wrap="square" rtlCol="0">
              <a:spAutoFit/>
            </a:bodyPr>
            <a:lstStyle/>
            <a:p>
              <a:r>
                <a:rPr lang="en-US" sz="4400" dirty="0">
                  <a:solidFill>
                    <a:schemeClr val="bg1"/>
                  </a:solidFill>
                  <a:latin typeface="Maiandra GD" pitchFamily="34" charset="0"/>
                </a:rPr>
                <a:t>Joseph Smith</a:t>
              </a:r>
            </a:p>
          </p:txBody>
        </p:sp>
        <p:sp>
          <p:nvSpPr>
            <p:cNvPr id="13" name="TextBox 12"/>
            <p:cNvSpPr txBox="1"/>
            <p:nvPr/>
          </p:nvSpPr>
          <p:spPr>
            <a:xfrm>
              <a:off x="7543800" y="2819400"/>
              <a:ext cx="3124200" cy="1446550"/>
            </a:xfrm>
            <a:prstGeom prst="rect">
              <a:avLst/>
            </a:prstGeom>
            <a:noFill/>
          </p:spPr>
          <p:txBody>
            <a:bodyPr wrap="square" rtlCol="0">
              <a:spAutoFit/>
            </a:bodyPr>
            <a:lstStyle/>
            <a:p>
              <a:r>
                <a:rPr lang="en-US" sz="4400" dirty="0">
                  <a:solidFill>
                    <a:schemeClr val="bg1"/>
                  </a:solidFill>
                  <a:latin typeface="Maiandra GD" pitchFamily="34" charset="0"/>
                </a:rPr>
                <a:t>John the Baptist</a:t>
              </a:r>
            </a:p>
          </p:txBody>
        </p:sp>
        <p:sp>
          <p:nvSpPr>
            <p:cNvPr id="15" name="TextBox 14"/>
            <p:cNvSpPr txBox="1"/>
            <p:nvPr/>
          </p:nvSpPr>
          <p:spPr>
            <a:xfrm>
              <a:off x="5791200" y="2895601"/>
              <a:ext cx="1371600" cy="769441"/>
            </a:xfrm>
            <a:prstGeom prst="rect">
              <a:avLst/>
            </a:prstGeom>
            <a:noFill/>
          </p:spPr>
          <p:txBody>
            <a:bodyPr wrap="square" rtlCol="0">
              <a:spAutoFit/>
            </a:bodyPr>
            <a:lstStyle/>
            <a:p>
              <a:r>
                <a:rPr lang="en-US" sz="4400" dirty="0">
                  <a:solidFill>
                    <a:schemeClr val="bg1"/>
                  </a:solidFill>
                  <a:latin typeface="Maiandra GD" pitchFamily="34" charset="0"/>
                </a:rPr>
                <a:t>John</a:t>
              </a:r>
            </a:p>
          </p:txBody>
        </p:sp>
        <p:cxnSp>
          <p:nvCxnSpPr>
            <p:cNvPr id="16" name="Straight Connector 15"/>
            <p:cNvCxnSpPr/>
            <p:nvPr/>
          </p:nvCxnSpPr>
          <p:spPr>
            <a:xfrm>
              <a:off x="2438400" y="2514600"/>
              <a:ext cx="4495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38400" y="4114800"/>
              <a:ext cx="44958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384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244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934200" y="3810000"/>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394679" y="249960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739390" y="250085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934200" y="2470879"/>
              <a:ext cx="0" cy="304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876800" y="1143000"/>
              <a:ext cx="762000" cy="11430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00600" y="4267200"/>
              <a:ext cx="914400" cy="12954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553200" y="1143000"/>
              <a:ext cx="1981200" cy="17526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400800" y="4343400"/>
              <a:ext cx="1752600" cy="12192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524000" y="4343401"/>
              <a:ext cx="3124200" cy="1323439"/>
            </a:xfrm>
            <a:prstGeom prst="rect">
              <a:avLst/>
            </a:prstGeom>
            <a:noFill/>
          </p:spPr>
          <p:txBody>
            <a:bodyPr wrap="square" rtlCol="0">
              <a:spAutoFit/>
            </a:bodyPr>
            <a:lstStyle/>
            <a:p>
              <a:r>
                <a:rPr lang="en-US" sz="2000" dirty="0">
                  <a:solidFill>
                    <a:schemeClr val="bg1"/>
                  </a:solidFill>
                  <a:latin typeface="Maiandra GD" pitchFamily="34" charset="0"/>
                </a:rPr>
                <a:t>Peter, James, and John are ordained by the Savior</a:t>
              </a:r>
            </a:p>
            <a:p>
              <a:r>
                <a:rPr lang="en-US" sz="2000" dirty="0">
                  <a:solidFill>
                    <a:schemeClr val="bg1"/>
                  </a:solidFill>
                  <a:latin typeface="Maiandra GD" pitchFamily="34" charset="0"/>
                </a:rPr>
                <a:t>Mark 3:14</a:t>
              </a:r>
            </a:p>
            <a:p>
              <a:r>
                <a:rPr lang="en-US" sz="2000" dirty="0">
                  <a:solidFill>
                    <a:schemeClr val="bg1"/>
                  </a:solidFill>
                  <a:latin typeface="Maiandra GD" pitchFamily="34" charset="0"/>
                </a:rPr>
                <a:t>Matthew 16:19</a:t>
              </a:r>
            </a:p>
          </p:txBody>
        </p:sp>
        <p:sp>
          <p:nvSpPr>
            <p:cNvPr id="29" name="TextBox 28"/>
            <p:cNvSpPr txBox="1"/>
            <p:nvPr/>
          </p:nvSpPr>
          <p:spPr>
            <a:xfrm>
              <a:off x="3200400" y="2108033"/>
              <a:ext cx="3352800" cy="523220"/>
            </a:xfrm>
            <a:prstGeom prst="rect">
              <a:avLst/>
            </a:prstGeom>
            <a:noFill/>
          </p:spPr>
          <p:txBody>
            <a:bodyPr wrap="square" rtlCol="0">
              <a:spAutoFit/>
            </a:bodyPr>
            <a:lstStyle/>
            <a:p>
              <a:r>
                <a:rPr lang="en-US" sz="2800" dirty="0">
                  <a:solidFill>
                    <a:srgbClr val="FFFF00"/>
                  </a:solidFill>
                </a:rPr>
                <a:t>Melchizedek</a:t>
              </a:r>
            </a:p>
          </p:txBody>
        </p:sp>
        <p:sp>
          <p:nvSpPr>
            <p:cNvPr id="30" name="TextBox 29"/>
            <p:cNvSpPr txBox="1"/>
            <p:nvPr/>
          </p:nvSpPr>
          <p:spPr>
            <a:xfrm>
              <a:off x="8382000" y="4114800"/>
              <a:ext cx="1828800" cy="523220"/>
            </a:xfrm>
            <a:prstGeom prst="rect">
              <a:avLst/>
            </a:prstGeom>
            <a:noFill/>
          </p:spPr>
          <p:txBody>
            <a:bodyPr wrap="square" rtlCol="0">
              <a:spAutoFit/>
            </a:bodyPr>
            <a:lstStyle/>
            <a:p>
              <a:r>
                <a:rPr lang="en-US" sz="2800" dirty="0" err="1">
                  <a:solidFill>
                    <a:srgbClr val="FFFF00"/>
                  </a:solidFill>
                </a:rPr>
                <a:t>Aaronic</a:t>
              </a:r>
              <a:endParaRPr lang="en-US" sz="2800" dirty="0">
                <a:solidFill>
                  <a:srgbClr val="FFFF00"/>
                </a:solidFill>
              </a:endParaRPr>
            </a:p>
          </p:txBody>
        </p:sp>
      </p:grpSp>
      <p:pic>
        <p:nvPicPr>
          <p:cNvPr id="3" name="Picture 2">
            <a:extLst>
              <a:ext uri="{FF2B5EF4-FFF2-40B4-BE49-F238E27FC236}">
                <a16:creationId xmlns:a16="http://schemas.microsoft.com/office/drawing/2014/main" id="{21C9E55F-8F38-0B46-B8E2-11FAB6BFE8D6}"/>
              </a:ext>
            </a:extLst>
          </p:cNvPr>
          <p:cNvPicPr>
            <a:picLocks noChangeAspect="1"/>
          </p:cNvPicPr>
          <p:nvPr/>
        </p:nvPicPr>
        <p:blipFill>
          <a:blip r:embed="rId3"/>
          <a:stretch>
            <a:fillRect/>
          </a:stretch>
        </p:blipFill>
        <p:spPr>
          <a:xfrm>
            <a:off x="266098" y="555293"/>
            <a:ext cx="1899982" cy="2791412"/>
          </a:xfrm>
          <a:prstGeom prst="rect">
            <a:avLst/>
          </a:prstGeom>
        </p:spPr>
      </p:pic>
      <p:pic>
        <p:nvPicPr>
          <p:cNvPr id="5" name="Picture 4">
            <a:extLst>
              <a:ext uri="{FF2B5EF4-FFF2-40B4-BE49-F238E27FC236}">
                <a16:creationId xmlns:a16="http://schemas.microsoft.com/office/drawing/2014/main" id="{3DA6099E-DC31-A338-6DC1-53FCF7AFA9AC}"/>
              </a:ext>
            </a:extLst>
          </p:cNvPr>
          <p:cNvPicPr>
            <a:picLocks noChangeAspect="1"/>
          </p:cNvPicPr>
          <p:nvPr/>
        </p:nvPicPr>
        <p:blipFill>
          <a:blip r:embed="rId4"/>
          <a:stretch>
            <a:fillRect/>
          </a:stretch>
        </p:blipFill>
        <p:spPr>
          <a:xfrm>
            <a:off x="9877676" y="4591439"/>
            <a:ext cx="1885448" cy="1922784"/>
          </a:xfrm>
          <a:prstGeom prst="rect">
            <a:avLst/>
          </a:prstGeom>
        </p:spPr>
      </p:pic>
    </p:spTree>
    <p:extLst>
      <p:ext uri="{BB962C8B-B14F-4D97-AF65-F5344CB8AC3E}">
        <p14:creationId xmlns:p14="http://schemas.microsoft.com/office/powerpoint/2010/main" val="60327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BC7450-5B94-42B7-8B21-E4FA872B0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647018" y="1741805"/>
            <a:ext cx="4718360" cy="4247317"/>
          </a:xfrm>
          <a:prstGeom prst="rect">
            <a:avLst/>
          </a:prstGeom>
          <a:noFill/>
        </p:spPr>
        <p:txBody>
          <a:bodyPr wrap="square" rtlCol="0">
            <a:spAutoFit/>
          </a:bodyPr>
          <a:lstStyle/>
          <a:p>
            <a:pPr fontAlgn="base"/>
            <a:r>
              <a:rPr lang="en-US" sz="3200" dirty="0">
                <a:solidFill>
                  <a:schemeClr val="accent1">
                    <a:lumMod val="20000"/>
                    <a:lumOff val="80000"/>
                  </a:schemeClr>
                </a:solidFill>
              </a:rPr>
              <a:t>“The temple is the object of every activity, every lesson, every progressive step in the Church. … Ordinances of the temple are absolutely crucial. We cannot return to God’s glory without them” </a:t>
            </a:r>
          </a:p>
          <a:p>
            <a:pPr fontAlgn="base"/>
            <a:r>
              <a:rPr lang="en-US" sz="1400" dirty="0">
                <a:solidFill>
                  <a:schemeClr val="accent1">
                    <a:lumMod val="20000"/>
                    <a:lumOff val="80000"/>
                  </a:schemeClr>
                </a:solidFill>
              </a:rPr>
              <a:t>Henry B. Erying</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Temple—Melchizedek Ordinances</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84:22</a:t>
            </a:r>
          </a:p>
        </p:txBody>
      </p:sp>
      <p:pic>
        <p:nvPicPr>
          <p:cNvPr id="3" name="Picture 2" descr="A person in a suit and tie&#10;&#10;Description automatically generated">
            <a:extLst>
              <a:ext uri="{FF2B5EF4-FFF2-40B4-BE49-F238E27FC236}">
                <a16:creationId xmlns:a16="http://schemas.microsoft.com/office/drawing/2014/main" id="{356C7169-EC87-E342-7A65-7F1BD3996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4269" y="5438110"/>
            <a:ext cx="966025" cy="1204395"/>
          </a:xfrm>
          <a:prstGeom prst="rect">
            <a:avLst/>
          </a:prstGeom>
        </p:spPr>
      </p:pic>
      <p:pic>
        <p:nvPicPr>
          <p:cNvPr id="6" name="Picture 5" descr="A snow covered castle in the snow&#10;&#10;Description automatically generated">
            <a:extLst>
              <a:ext uri="{FF2B5EF4-FFF2-40B4-BE49-F238E27FC236}">
                <a16:creationId xmlns:a16="http://schemas.microsoft.com/office/drawing/2014/main" id="{C0492DC8-2E85-91B4-3848-E743C75B8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4219" y="1280637"/>
            <a:ext cx="3942152" cy="4883829"/>
          </a:xfrm>
          <a:prstGeom prst="rect">
            <a:avLst/>
          </a:prstGeom>
        </p:spPr>
      </p:pic>
    </p:spTree>
    <p:extLst>
      <p:ext uri="{BB962C8B-B14F-4D97-AF65-F5344CB8AC3E}">
        <p14:creationId xmlns:p14="http://schemas.microsoft.com/office/powerpoint/2010/main" val="2026019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950F86-37F3-4904-9969-13EDD4326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525993" y="1217369"/>
            <a:ext cx="5095489" cy="1200329"/>
          </a:xfrm>
          <a:prstGeom prst="rect">
            <a:avLst/>
          </a:prstGeom>
          <a:noFill/>
        </p:spPr>
        <p:txBody>
          <a:bodyPr wrap="square" rtlCol="0">
            <a:spAutoFit/>
          </a:bodyPr>
          <a:lstStyle/>
          <a:p>
            <a:pPr fontAlgn="base"/>
            <a:r>
              <a:rPr lang="en-US" sz="2400" dirty="0">
                <a:solidFill>
                  <a:schemeClr val="accent1">
                    <a:lumMod val="20000"/>
                    <a:lumOff val="80000"/>
                  </a:schemeClr>
                </a:solidFill>
              </a:rPr>
              <a:t>John the Baptist was ordained by the angel of God when he was 8 days old to prepare for the coming of the Savior</a:t>
            </a: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John The Baptist</a:t>
            </a:r>
          </a:p>
        </p:txBody>
      </p:sp>
      <p:sp>
        <p:nvSpPr>
          <p:cNvPr id="11" name="TextBox 10"/>
          <p:cNvSpPr txBox="1"/>
          <p:nvPr/>
        </p:nvSpPr>
        <p:spPr>
          <a:xfrm>
            <a:off x="130364" y="6488668"/>
            <a:ext cx="1748118" cy="369332"/>
          </a:xfrm>
          <a:prstGeom prst="rect">
            <a:avLst/>
          </a:prstGeom>
          <a:noFill/>
        </p:spPr>
        <p:txBody>
          <a:bodyPr wrap="square" rtlCol="0">
            <a:spAutoFit/>
          </a:bodyPr>
          <a:lstStyle/>
          <a:p>
            <a:r>
              <a:rPr lang="en-US" dirty="0">
                <a:solidFill>
                  <a:schemeClr val="bg2"/>
                </a:solidFill>
              </a:rPr>
              <a:t>D&amp;C 84:28</a:t>
            </a:r>
          </a:p>
        </p:txBody>
      </p:sp>
      <p:sp>
        <p:nvSpPr>
          <p:cNvPr id="8" name="TextBox 7"/>
          <p:cNvSpPr txBox="1"/>
          <p:nvPr/>
        </p:nvSpPr>
        <p:spPr>
          <a:xfrm>
            <a:off x="4976777" y="4131063"/>
            <a:ext cx="5866480" cy="2492990"/>
          </a:xfrm>
          <a:prstGeom prst="rect">
            <a:avLst/>
          </a:prstGeom>
          <a:noFill/>
        </p:spPr>
        <p:txBody>
          <a:bodyPr wrap="square" rtlCol="0">
            <a:spAutoFit/>
          </a:bodyPr>
          <a:lstStyle/>
          <a:p>
            <a:r>
              <a:rPr lang="en-US" dirty="0">
                <a:solidFill>
                  <a:schemeClr val="bg1"/>
                </a:solidFill>
              </a:rPr>
              <a:t>On 15 May 1829, John the Baptist appeared to Joseph Smith and Oliver Cowdery and conferred on them the Aaronic Priesthood. </a:t>
            </a:r>
          </a:p>
          <a:p>
            <a:endParaRPr lang="en-US" dirty="0">
              <a:solidFill>
                <a:schemeClr val="bg1"/>
              </a:solidFill>
            </a:endParaRPr>
          </a:p>
          <a:p>
            <a:r>
              <a:rPr lang="en-US" dirty="0">
                <a:solidFill>
                  <a:schemeClr val="bg1"/>
                </a:solidFill>
              </a:rPr>
              <a:t>They then went into this river and baptized each other for the remission of sins. Joseph and Oliver were then directed by John the Baptist to ordain one another to the Aaronic Priesthood.</a:t>
            </a:r>
          </a:p>
          <a:p>
            <a:r>
              <a:rPr lang="en-US" sz="1200" dirty="0">
                <a:solidFill>
                  <a:schemeClr val="bg1"/>
                </a:solidFill>
              </a:rPr>
              <a:t>Joseph Smith History </a:t>
            </a:r>
          </a:p>
        </p:txBody>
      </p:sp>
      <p:pic>
        <p:nvPicPr>
          <p:cNvPr id="6" name="Picture 5">
            <a:extLst>
              <a:ext uri="{FF2B5EF4-FFF2-40B4-BE49-F238E27FC236}">
                <a16:creationId xmlns:a16="http://schemas.microsoft.com/office/drawing/2014/main" id="{C617AE97-7A31-419E-9018-5BEB9A3E2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707" y="2885249"/>
            <a:ext cx="2511552" cy="3352800"/>
          </a:xfrm>
          <a:prstGeom prst="rect">
            <a:avLst/>
          </a:prstGeom>
        </p:spPr>
      </p:pic>
      <p:grpSp>
        <p:nvGrpSpPr>
          <p:cNvPr id="15" name="Group 14">
            <a:extLst>
              <a:ext uri="{FF2B5EF4-FFF2-40B4-BE49-F238E27FC236}">
                <a16:creationId xmlns:a16="http://schemas.microsoft.com/office/drawing/2014/main" id="{604F5869-AD6B-55E7-8C6E-325934090359}"/>
              </a:ext>
            </a:extLst>
          </p:cNvPr>
          <p:cNvGrpSpPr/>
          <p:nvPr/>
        </p:nvGrpSpPr>
        <p:grpSpPr>
          <a:xfrm>
            <a:off x="6008741" y="1003819"/>
            <a:ext cx="4390034" cy="3071512"/>
            <a:chOff x="6008741" y="1003819"/>
            <a:chExt cx="4390034" cy="3071512"/>
          </a:xfrm>
        </p:grpSpPr>
        <p:pic>
          <p:nvPicPr>
            <p:cNvPr id="9" name="Picture 8">
              <a:extLst>
                <a:ext uri="{FF2B5EF4-FFF2-40B4-BE49-F238E27FC236}">
                  <a16:creationId xmlns:a16="http://schemas.microsoft.com/office/drawing/2014/main" id="{68AF7C6F-770B-C789-AEDA-F20D49187A52}"/>
                </a:ext>
              </a:extLst>
            </p:cNvPr>
            <p:cNvPicPr>
              <a:picLocks noChangeAspect="1"/>
            </p:cNvPicPr>
            <p:nvPr/>
          </p:nvPicPr>
          <p:blipFill>
            <a:blip r:embed="rId4"/>
            <a:stretch>
              <a:fillRect/>
            </a:stretch>
          </p:blipFill>
          <p:spPr>
            <a:xfrm>
              <a:off x="6093998" y="1003819"/>
              <a:ext cx="4219520" cy="2865757"/>
            </a:xfrm>
            <a:prstGeom prst="rect">
              <a:avLst/>
            </a:prstGeom>
          </p:spPr>
        </p:pic>
        <p:sp>
          <p:nvSpPr>
            <p:cNvPr id="14" name="TextBox 13">
              <a:extLst>
                <a:ext uri="{FF2B5EF4-FFF2-40B4-BE49-F238E27FC236}">
                  <a16:creationId xmlns:a16="http://schemas.microsoft.com/office/drawing/2014/main" id="{E18C8D73-5FF9-4095-2C29-FFB20286BBDB}"/>
                </a:ext>
              </a:extLst>
            </p:cNvPr>
            <p:cNvSpPr txBox="1"/>
            <p:nvPr/>
          </p:nvSpPr>
          <p:spPr>
            <a:xfrm>
              <a:off x="6008741" y="3798332"/>
              <a:ext cx="4390034" cy="276999"/>
            </a:xfrm>
            <a:prstGeom prst="rect">
              <a:avLst/>
            </a:prstGeom>
            <a:noFill/>
          </p:spPr>
          <p:txBody>
            <a:bodyPr wrap="square">
              <a:spAutoFit/>
            </a:bodyPr>
            <a:lstStyle/>
            <a:p>
              <a:pPr algn="ctr"/>
              <a:r>
                <a:rPr lang="en-US" sz="1200" dirty="0">
                  <a:solidFill>
                    <a:schemeClr val="bg1"/>
                  </a:solidFill>
                </a:rPr>
                <a:t>Susquehanna River, Harmony Township, Pennsylvania</a:t>
              </a:r>
            </a:p>
          </p:txBody>
        </p:sp>
      </p:grpSp>
    </p:spTree>
    <p:extLst>
      <p:ext uri="{BB962C8B-B14F-4D97-AF65-F5344CB8AC3E}">
        <p14:creationId xmlns:p14="http://schemas.microsoft.com/office/powerpoint/2010/main" val="338214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18B91A-2B58-49A2-82CA-8DE907AC3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827817" y="3290500"/>
            <a:ext cx="2514599" cy="646331"/>
          </a:xfrm>
          <a:prstGeom prst="rect">
            <a:avLst/>
          </a:prstGeom>
          <a:noFill/>
        </p:spPr>
        <p:txBody>
          <a:bodyPr wrap="square" rtlCol="0">
            <a:spAutoFit/>
          </a:bodyPr>
          <a:lstStyle/>
          <a:p>
            <a:pPr algn="ctr"/>
            <a:r>
              <a:rPr lang="en-US" dirty="0">
                <a:solidFill>
                  <a:schemeClr val="accent1">
                    <a:lumMod val="20000"/>
                    <a:lumOff val="80000"/>
                  </a:schemeClr>
                </a:solidFill>
              </a:rPr>
              <a:t>September 1832 in Kirtland, Ohio</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Background</a:t>
            </a:r>
          </a:p>
        </p:txBody>
      </p:sp>
      <p:sp>
        <p:nvSpPr>
          <p:cNvPr id="5" name="TextBox 4"/>
          <p:cNvSpPr txBox="1"/>
          <p:nvPr/>
        </p:nvSpPr>
        <p:spPr>
          <a:xfrm>
            <a:off x="7266213" y="4107206"/>
            <a:ext cx="2514599" cy="923330"/>
          </a:xfrm>
          <a:prstGeom prst="rect">
            <a:avLst/>
          </a:prstGeom>
          <a:noFill/>
        </p:spPr>
        <p:txBody>
          <a:bodyPr wrap="square" rtlCol="0">
            <a:spAutoFit/>
          </a:bodyPr>
          <a:lstStyle/>
          <a:p>
            <a:r>
              <a:rPr lang="en-US" dirty="0">
                <a:solidFill>
                  <a:schemeClr val="accent1">
                    <a:lumMod val="20000"/>
                    <a:lumOff val="80000"/>
                  </a:schemeClr>
                </a:solidFill>
              </a:rPr>
              <a:t>The Elders return from their missions from the Eastern state to Ohio</a:t>
            </a:r>
          </a:p>
        </p:txBody>
      </p:sp>
      <p:sp>
        <p:nvSpPr>
          <p:cNvPr id="7" name="TextBox 6"/>
          <p:cNvSpPr txBox="1"/>
          <p:nvPr/>
        </p:nvSpPr>
        <p:spPr>
          <a:xfrm>
            <a:off x="7914167" y="5632215"/>
            <a:ext cx="3986307" cy="646331"/>
          </a:xfrm>
          <a:prstGeom prst="rect">
            <a:avLst/>
          </a:prstGeom>
          <a:noFill/>
        </p:spPr>
        <p:txBody>
          <a:bodyPr wrap="square" rtlCol="0">
            <a:spAutoFit/>
          </a:bodyPr>
          <a:lstStyle/>
          <a:p>
            <a:r>
              <a:rPr lang="en-US" dirty="0">
                <a:solidFill>
                  <a:schemeClr val="accent1">
                    <a:lumMod val="20000"/>
                    <a:lumOff val="80000"/>
                  </a:schemeClr>
                </a:solidFill>
              </a:rPr>
              <a:t>During this reunion, Joseph Smith received the revelation of Section 84</a:t>
            </a:r>
          </a:p>
        </p:txBody>
      </p:sp>
      <p:sp>
        <p:nvSpPr>
          <p:cNvPr id="8" name="TextBox 7"/>
          <p:cNvSpPr txBox="1"/>
          <p:nvPr/>
        </p:nvSpPr>
        <p:spPr>
          <a:xfrm>
            <a:off x="658586" y="1015663"/>
            <a:ext cx="3165269" cy="1200329"/>
          </a:xfrm>
          <a:prstGeom prst="rect">
            <a:avLst/>
          </a:prstGeom>
          <a:noFill/>
        </p:spPr>
        <p:txBody>
          <a:bodyPr wrap="square" rtlCol="0">
            <a:spAutoFit/>
          </a:bodyPr>
          <a:lstStyle/>
          <a:p>
            <a:r>
              <a:rPr lang="en-US" dirty="0">
                <a:solidFill>
                  <a:schemeClr val="accent1">
                    <a:lumMod val="20000"/>
                    <a:lumOff val="80000"/>
                  </a:schemeClr>
                </a:solidFill>
              </a:rPr>
              <a:t>During the summer of 1832 Joseph Smith was excited about receiving the publication of the Evening and Morning Star</a:t>
            </a:r>
          </a:p>
        </p:txBody>
      </p:sp>
      <p:sp>
        <p:nvSpPr>
          <p:cNvPr id="2" name="Rectangle 1"/>
          <p:cNvSpPr/>
          <p:nvPr/>
        </p:nvSpPr>
        <p:spPr>
          <a:xfrm>
            <a:off x="338941" y="3381016"/>
            <a:ext cx="6096000" cy="3139321"/>
          </a:xfrm>
          <a:prstGeom prst="rect">
            <a:avLst/>
          </a:prstGeom>
        </p:spPr>
        <p:txBody>
          <a:bodyPr>
            <a:spAutoFit/>
          </a:bodyPr>
          <a:lstStyle/>
          <a:p>
            <a:r>
              <a:rPr lang="en-US" b="0" i="0" dirty="0">
                <a:solidFill>
                  <a:schemeClr val="accent1">
                    <a:lumMod val="20000"/>
                    <a:lumOff val="80000"/>
                  </a:schemeClr>
                </a:solidFill>
                <a:effectLst/>
                <a:latin typeface="Abadi" panose="020B0604020104020204" pitchFamily="34" charset="0"/>
              </a:rPr>
              <a:t>“As soon as I could arrange my affairs, I recommenced the translation of the Scriptures, and thus I spent most of the summer. In July, we received the first number of </a:t>
            </a:r>
            <a:r>
              <a:rPr lang="en-US" b="0" i="1" dirty="0">
                <a:solidFill>
                  <a:schemeClr val="accent1">
                    <a:lumMod val="20000"/>
                    <a:lumOff val="80000"/>
                  </a:schemeClr>
                </a:solidFill>
                <a:effectLst/>
                <a:latin typeface="Abadi" panose="020B0604020104020204" pitchFamily="34" charset="0"/>
              </a:rPr>
              <a:t>The Evening and Morning Star,</a:t>
            </a:r>
            <a:r>
              <a:rPr lang="en-US" b="0" i="0" dirty="0">
                <a:solidFill>
                  <a:schemeClr val="accent1">
                    <a:lumMod val="20000"/>
                    <a:lumOff val="80000"/>
                  </a:schemeClr>
                </a:solidFill>
                <a:effectLst/>
                <a:latin typeface="Abadi" panose="020B0604020104020204" pitchFamily="34" charset="0"/>
              </a:rPr>
              <a:t> which was a joyous treat to the Saints. Delightful, indeed, was it to contemplate that the little band of brethren had become so large, and grown so strong, in so short a time as to be able to issue a paper of their own, which contained not only some of the revelations, but other information also,—which would gratify and enlighten the humble inquirer after truth. …”</a:t>
            </a:r>
          </a:p>
          <a:p>
            <a:r>
              <a:rPr lang="en-US" dirty="0">
                <a:solidFill>
                  <a:schemeClr val="accent1">
                    <a:lumMod val="20000"/>
                    <a:lumOff val="80000"/>
                  </a:schemeClr>
                </a:solidFill>
                <a:latin typeface="Abadi" panose="020B0604020104020204" pitchFamily="34" charset="0"/>
              </a:rPr>
              <a:t>Joseph Smith</a:t>
            </a:r>
            <a:endParaRPr lang="en-US" dirty="0">
              <a:solidFill>
                <a:schemeClr val="accent1">
                  <a:lumMod val="20000"/>
                  <a:lumOff val="80000"/>
                </a:schemeClr>
              </a:solidFill>
            </a:endParaRPr>
          </a:p>
        </p:txBody>
      </p:sp>
      <p:pic>
        <p:nvPicPr>
          <p:cNvPr id="9" name="Picture 8">
            <a:extLst>
              <a:ext uri="{FF2B5EF4-FFF2-40B4-BE49-F238E27FC236}">
                <a16:creationId xmlns:a16="http://schemas.microsoft.com/office/drawing/2014/main" id="{6951E01A-7EEB-4F47-ACA8-6E3DE4B96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9262" y="1060978"/>
            <a:ext cx="5309810" cy="2121383"/>
          </a:xfrm>
          <a:prstGeom prst="rect">
            <a:avLst/>
          </a:prstGeom>
        </p:spPr>
      </p:pic>
    </p:spTree>
    <p:extLst>
      <p:ext uri="{BB962C8B-B14F-4D97-AF65-F5344CB8AC3E}">
        <p14:creationId xmlns:p14="http://schemas.microsoft.com/office/powerpoint/2010/main" val="521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3A9E96-AF7A-64A1-1B6E-232DAA94A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C291202-E5A8-43E2-A025-E77D085A8BB4}"/>
              </a:ext>
            </a:extLst>
          </p:cNvPr>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Baptismal and Temple Covenants</a:t>
            </a:r>
          </a:p>
        </p:txBody>
      </p:sp>
      <p:sp>
        <p:nvSpPr>
          <p:cNvPr id="5" name="TextBox 4">
            <a:extLst>
              <a:ext uri="{FF2B5EF4-FFF2-40B4-BE49-F238E27FC236}">
                <a16:creationId xmlns:a16="http://schemas.microsoft.com/office/drawing/2014/main" id="{7FA26B3C-102E-F207-88C9-A58BB366F285}"/>
              </a:ext>
            </a:extLst>
          </p:cNvPr>
          <p:cNvSpPr txBox="1"/>
          <p:nvPr/>
        </p:nvSpPr>
        <p:spPr>
          <a:xfrm>
            <a:off x="3744685" y="1364189"/>
            <a:ext cx="4528457" cy="4801314"/>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Each person who makes covenants in baptismal fonts and in temples—and keeps them—has increased access to the power of Jesus Christ.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Please ponder that stunning truth!</a:t>
            </a:r>
          </a:p>
          <a:p>
            <a:pPr algn="l" fontAlgn="base"/>
            <a:endParaRPr lang="en-US" dirty="0">
              <a:solidFill>
                <a:schemeClr val="bg1"/>
              </a:solidFill>
              <a:latin typeface="Abadi" panose="020B0604020104020204" pitchFamily="34" charset="0"/>
            </a:endParaRP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The reward for keeping covenants with God is heavenly power—power that strengthens us to withstand our trials, temptations, and heartaches better.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This power eases our way. Those who live the higher laws of Jesus Christ have access to His higher power. </a:t>
            </a:r>
          </a:p>
          <a:p>
            <a:pPr algn="l" fontAlgn="base"/>
            <a:r>
              <a:rPr lang="en-US" sz="1400" b="0" i="0" dirty="0">
                <a:solidFill>
                  <a:schemeClr val="bg1"/>
                </a:solidFill>
                <a:effectLst/>
                <a:latin typeface="Abadi" panose="020B0604020104020204" pitchFamily="34" charset="0"/>
              </a:rPr>
              <a:t>Russell M. Nelson</a:t>
            </a:r>
          </a:p>
        </p:txBody>
      </p:sp>
      <p:grpSp>
        <p:nvGrpSpPr>
          <p:cNvPr id="18" name="Group 17">
            <a:extLst>
              <a:ext uri="{FF2B5EF4-FFF2-40B4-BE49-F238E27FC236}">
                <a16:creationId xmlns:a16="http://schemas.microsoft.com/office/drawing/2014/main" id="{5FABEB16-4544-1CDB-B0C7-9035F8AF5EB1}"/>
              </a:ext>
            </a:extLst>
          </p:cNvPr>
          <p:cNvGrpSpPr/>
          <p:nvPr/>
        </p:nvGrpSpPr>
        <p:grpSpPr>
          <a:xfrm>
            <a:off x="360949" y="2038445"/>
            <a:ext cx="3133254" cy="3502384"/>
            <a:chOff x="239596" y="1396540"/>
            <a:chExt cx="3133254" cy="3502384"/>
          </a:xfrm>
        </p:grpSpPr>
        <p:sp>
          <p:nvSpPr>
            <p:cNvPr id="9" name="TextBox 8">
              <a:extLst>
                <a:ext uri="{FF2B5EF4-FFF2-40B4-BE49-F238E27FC236}">
                  <a16:creationId xmlns:a16="http://schemas.microsoft.com/office/drawing/2014/main" id="{CF3E8125-19C2-5D23-4EEF-1F7A960E43A4}"/>
                </a:ext>
              </a:extLst>
            </p:cNvPr>
            <p:cNvSpPr txBox="1"/>
            <p:nvPr/>
          </p:nvSpPr>
          <p:spPr>
            <a:xfrm>
              <a:off x="239596" y="4637314"/>
              <a:ext cx="1567543" cy="261610"/>
            </a:xfrm>
            <a:prstGeom prst="rect">
              <a:avLst/>
            </a:prstGeom>
            <a:noFill/>
          </p:spPr>
          <p:txBody>
            <a:bodyPr wrap="square">
              <a:spAutoFit/>
            </a:bodyPr>
            <a:lstStyle/>
            <a:p>
              <a:r>
                <a:rPr lang="en-US" sz="1100" b="0" i="0" dirty="0">
                  <a:solidFill>
                    <a:schemeClr val="bg1"/>
                  </a:solidFill>
                  <a:effectLst/>
                  <a:latin typeface="Abadi" panose="020B0604020104020204" pitchFamily="34" charset="0"/>
                </a:rPr>
                <a:t>Meridian, Idaho</a:t>
              </a:r>
              <a:endParaRPr lang="en-US" sz="1100" dirty="0"/>
            </a:p>
          </p:txBody>
        </p:sp>
        <p:pic>
          <p:nvPicPr>
            <p:cNvPr id="16" name="Picture 15">
              <a:extLst>
                <a:ext uri="{FF2B5EF4-FFF2-40B4-BE49-F238E27FC236}">
                  <a16:creationId xmlns:a16="http://schemas.microsoft.com/office/drawing/2014/main" id="{B3AFFB2A-63BB-05A2-65BE-A0F5E1C6C981}"/>
                </a:ext>
              </a:extLst>
            </p:cNvPr>
            <p:cNvPicPr>
              <a:picLocks noChangeAspect="1"/>
            </p:cNvPicPr>
            <p:nvPr/>
          </p:nvPicPr>
          <p:blipFill>
            <a:blip r:embed="rId3"/>
            <a:stretch>
              <a:fillRect/>
            </a:stretch>
          </p:blipFill>
          <p:spPr>
            <a:xfrm>
              <a:off x="241427" y="1396540"/>
              <a:ext cx="3131423" cy="3240774"/>
            </a:xfrm>
            <a:prstGeom prst="rect">
              <a:avLst/>
            </a:prstGeom>
          </p:spPr>
        </p:pic>
      </p:grpSp>
      <p:grpSp>
        <p:nvGrpSpPr>
          <p:cNvPr id="19" name="Group 18">
            <a:extLst>
              <a:ext uri="{FF2B5EF4-FFF2-40B4-BE49-F238E27FC236}">
                <a16:creationId xmlns:a16="http://schemas.microsoft.com/office/drawing/2014/main" id="{39AB130A-07C5-D519-35B1-791D11AC4E68}"/>
              </a:ext>
            </a:extLst>
          </p:cNvPr>
          <p:cNvGrpSpPr/>
          <p:nvPr/>
        </p:nvGrpSpPr>
        <p:grpSpPr>
          <a:xfrm>
            <a:off x="8523624" y="1558018"/>
            <a:ext cx="2905394" cy="4244421"/>
            <a:chOff x="8523624" y="1558018"/>
            <a:chExt cx="2905394" cy="4244421"/>
          </a:xfrm>
        </p:grpSpPr>
        <p:pic>
          <p:nvPicPr>
            <p:cNvPr id="12" name="Picture 11" descr="A large building with Manti Utah Temple on top of it&#10;&#10;Description automatically generated">
              <a:extLst>
                <a:ext uri="{FF2B5EF4-FFF2-40B4-BE49-F238E27FC236}">
                  <a16:creationId xmlns:a16="http://schemas.microsoft.com/office/drawing/2014/main" id="{0FD9C677-ED5B-7120-5EA7-E3A3B9220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624" y="1558018"/>
              <a:ext cx="2905394" cy="3982811"/>
            </a:xfrm>
            <a:prstGeom prst="rect">
              <a:avLst/>
            </a:prstGeom>
          </p:spPr>
        </p:pic>
        <p:sp>
          <p:nvSpPr>
            <p:cNvPr id="17" name="TextBox 16">
              <a:extLst>
                <a:ext uri="{FF2B5EF4-FFF2-40B4-BE49-F238E27FC236}">
                  <a16:creationId xmlns:a16="http://schemas.microsoft.com/office/drawing/2014/main" id="{97D8E9C0-77AA-7E6A-E484-C6F4E1B13DF4}"/>
                </a:ext>
              </a:extLst>
            </p:cNvPr>
            <p:cNvSpPr txBox="1"/>
            <p:nvPr/>
          </p:nvSpPr>
          <p:spPr>
            <a:xfrm>
              <a:off x="8523624" y="5540829"/>
              <a:ext cx="1567543" cy="261610"/>
            </a:xfrm>
            <a:prstGeom prst="rect">
              <a:avLst/>
            </a:prstGeom>
            <a:noFill/>
          </p:spPr>
          <p:txBody>
            <a:bodyPr wrap="square">
              <a:spAutoFit/>
            </a:bodyPr>
            <a:lstStyle/>
            <a:p>
              <a:r>
                <a:rPr lang="en-US" sz="1100" b="0" i="0" dirty="0">
                  <a:solidFill>
                    <a:schemeClr val="bg1"/>
                  </a:solidFill>
                  <a:effectLst/>
                  <a:latin typeface="Abadi" panose="020B0604020104020204" pitchFamily="34" charset="0"/>
                </a:rPr>
                <a:t>Manti Temple</a:t>
              </a:r>
              <a:endParaRPr lang="en-US" sz="1100" dirty="0"/>
            </a:p>
          </p:txBody>
        </p:sp>
      </p:grpSp>
      <p:pic>
        <p:nvPicPr>
          <p:cNvPr id="21" name="Picture 20" descr="A close-up of a person smiling&#10;&#10;Description automatically generated">
            <a:extLst>
              <a:ext uri="{FF2B5EF4-FFF2-40B4-BE49-F238E27FC236}">
                <a16:creationId xmlns:a16="http://schemas.microsoft.com/office/drawing/2014/main" id="{9D0328B2-1C17-AFD3-5D9E-743218179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8098" y="5583065"/>
            <a:ext cx="823355" cy="1030742"/>
          </a:xfrm>
          <a:prstGeom prst="rect">
            <a:avLst/>
          </a:prstGeom>
        </p:spPr>
      </p:pic>
      <p:sp>
        <p:nvSpPr>
          <p:cNvPr id="22" name="TextBox 21">
            <a:extLst>
              <a:ext uri="{FF2B5EF4-FFF2-40B4-BE49-F238E27FC236}">
                <a16:creationId xmlns:a16="http://schemas.microsoft.com/office/drawing/2014/main" id="{4B38C9B3-4723-682B-9404-AEB43BF9CC7A}"/>
              </a:ext>
            </a:extLst>
          </p:cNvPr>
          <p:cNvSpPr txBox="1"/>
          <p:nvPr/>
        </p:nvSpPr>
        <p:spPr>
          <a:xfrm>
            <a:off x="54734" y="6441345"/>
            <a:ext cx="1748118" cy="369332"/>
          </a:xfrm>
          <a:prstGeom prst="rect">
            <a:avLst/>
          </a:prstGeom>
          <a:noFill/>
        </p:spPr>
        <p:txBody>
          <a:bodyPr wrap="square" rtlCol="0">
            <a:spAutoFit/>
          </a:bodyPr>
          <a:lstStyle/>
          <a:p>
            <a:r>
              <a:rPr lang="en-US" dirty="0">
                <a:solidFill>
                  <a:schemeClr val="accent1">
                    <a:lumMod val="20000"/>
                    <a:lumOff val="80000"/>
                  </a:schemeClr>
                </a:solidFill>
              </a:rPr>
              <a:t>D&amp;C 84:31-32</a:t>
            </a:r>
          </a:p>
        </p:txBody>
      </p:sp>
    </p:spTree>
    <p:extLst>
      <p:ext uri="{BB962C8B-B14F-4D97-AF65-F5344CB8AC3E}">
        <p14:creationId xmlns:p14="http://schemas.microsoft.com/office/powerpoint/2010/main" val="13195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2DAB42-1B7C-4D49-B7EF-29948970E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Sisters and the Priesthood</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84:38</a:t>
            </a:r>
          </a:p>
        </p:txBody>
      </p:sp>
      <p:sp>
        <p:nvSpPr>
          <p:cNvPr id="4" name="Rectangle 3"/>
          <p:cNvSpPr/>
          <p:nvPr/>
        </p:nvSpPr>
        <p:spPr>
          <a:xfrm>
            <a:off x="431470" y="1631637"/>
            <a:ext cx="6096000" cy="3970318"/>
          </a:xfrm>
          <a:prstGeom prst="rect">
            <a:avLst/>
          </a:prstGeom>
        </p:spPr>
        <p:txBody>
          <a:bodyPr>
            <a:spAutoFit/>
          </a:bodyPr>
          <a:lstStyle/>
          <a:p>
            <a:pPr fontAlgn="base"/>
            <a:r>
              <a:rPr lang="en-US" dirty="0">
                <a:solidFill>
                  <a:schemeClr val="accent1">
                    <a:lumMod val="20000"/>
                    <a:lumOff val="80000"/>
                  </a:schemeClr>
                </a:solidFill>
              </a:rPr>
              <a:t>“One day Sister Nelson and I will dwell together in the presence of our family and the Lord forevermore. We will have been faithful to covenants made in the temple and to the oath and covenant of the priesthood, which have assured us, in the words of the Lord, that ‘all that my Father hath shall be given unto [you]’</a:t>
            </a:r>
          </a:p>
          <a:p>
            <a:pPr fontAlgn="base"/>
            <a:endParaRPr lang="en-US" dirty="0">
              <a:solidFill>
                <a:schemeClr val="accent1">
                  <a:lumMod val="20000"/>
                  <a:lumOff val="80000"/>
                </a:schemeClr>
              </a:solidFill>
            </a:endParaRP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“Faithful sisters share the blessings of the priesthood. Think of those words ‘all that my Father hath.’ … It means that no earthly reward—no other success—could compensate for the bounties the Lord will bestow upon those who love Him, keep His commandments and endure to the end.”</a:t>
            </a:r>
          </a:p>
          <a:p>
            <a:pPr fontAlgn="base"/>
            <a:r>
              <a:rPr lang="en-US" sz="1200" dirty="0">
                <a:solidFill>
                  <a:schemeClr val="accent1">
                    <a:lumMod val="20000"/>
                    <a:lumOff val="80000"/>
                  </a:schemeClr>
                </a:solidFill>
              </a:rPr>
              <a:t>Elder Russell M. Nelson</a:t>
            </a:r>
          </a:p>
        </p:txBody>
      </p:sp>
      <p:pic>
        <p:nvPicPr>
          <p:cNvPr id="5" name="Picture 4">
            <a:extLst>
              <a:ext uri="{FF2B5EF4-FFF2-40B4-BE49-F238E27FC236}">
                <a16:creationId xmlns:a16="http://schemas.microsoft.com/office/drawing/2014/main" id="{6C85527B-CBBF-4024-B59B-77184AE0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818" y="1510866"/>
            <a:ext cx="1993392" cy="2097024"/>
          </a:xfrm>
          <a:prstGeom prst="rect">
            <a:avLst/>
          </a:prstGeom>
        </p:spPr>
      </p:pic>
      <p:pic>
        <p:nvPicPr>
          <p:cNvPr id="7" name="Picture 6">
            <a:extLst>
              <a:ext uri="{FF2B5EF4-FFF2-40B4-BE49-F238E27FC236}">
                <a16:creationId xmlns:a16="http://schemas.microsoft.com/office/drawing/2014/main" id="{13AF7616-CEF5-4163-BFEE-B351B130E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934" y="3147894"/>
            <a:ext cx="2428875" cy="3352800"/>
          </a:xfrm>
          <a:prstGeom prst="rect">
            <a:avLst/>
          </a:prstGeom>
        </p:spPr>
      </p:pic>
    </p:spTree>
    <p:extLst>
      <p:ext uri="{BB962C8B-B14F-4D97-AF65-F5344CB8AC3E}">
        <p14:creationId xmlns:p14="http://schemas.microsoft.com/office/powerpoint/2010/main" val="133467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4" end="4"/>
                                            </p:txEl>
                                          </p:spTgt>
                                        </p:tgtEl>
                                        <p:attrNameLst>
                                          <p:attrName>style.visibility</p:attrName>
                                        </p:attrNameLst>
                                      </p:cBhvr>
                                      <p:to>
                                        <p:strVal val="visible"/>
                                      </p:to>
                                    </p:set>
                                    <p:animEffect transition="in" filter="fade">
                                      <p:cBhvr>
                                        <p:cTn id="10" dur="500"/>
                                        <p:tgtEl>
                                          <p:spTgt spid="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67BA0A8-ACA2-4CC4-B1B6-7A1B9D56B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p:cNvSpPr txBox="1"/>
          <p:nvPr/>
        </p:nvSpPr>
        <p:spPr>
          <a:xfrm>
            <a:off x="0" y="0"/>
            <a:ext cx="12192000" cy="707886"/>
          </a:xfrm>
          <a:prstGeom prst="rect">
            <a:avLst/>
          </a:prstGeom>
          <a:noFill/>
        </p:spPr>
        <p:txBody>
          <a:bodyPr wrap="square" rtlCol="0">
            <a:spAutoFit/>
          </a:bodyPr>
          <a:lstStyle/>
          <a:p>
            <a:pPr algn="ctr"/>
            <a:r>
              <a:rPr lang="en-US" sz="4000" dirty="0">
                <a:solidFill>
                  <a:schemeClr val="accent1">
                    <a:lumMod val="20000"/>
                    <a:lumOff val="80000"/>
                  </a:schemeClr>
                </a:solidFill>
                <a:latin typeface="Abadi" panose="020B0604020104020204" pitchFamily="34" charset="0"/>
              </a:rPr>
              <a:t>Promises of the Lord</a:t>
            </a:r>
          </a:p>
        </p:txBody>
      </p:sp>
      <p:sp>
        <p:nvSpPr>
          <p:cNvPr id="11" name="TextBox 10"/>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84:31-32</a:t>
            </a:r>
          </a:p>
        </p:txBody>
      </p:sp>
      <p:sp>
        <p:nvSpPr>
          <p:cNvPr id="4" name="Rectangle 3"/>
          <p:cNvSpPr/>
          <p:nvPr/>
        </p:nvSpPr>
        <p:spPr>
          <a:xfrm>
            <a:off x="4615219" y="1901823"/>
            <a:ext cx="3146295" cy="2677656"/>
          </a:xfrm>
          <a:prstGeom prst="rect">
            <a:avLst/>
          </a:prstGeom>
        </p:spPr>
        <p:txBody>
          <a:bodyPr wrap="square">
            <a:spAutoFit/>
          </a:bodyPr>
          <a:lstStyle/>
          <a:p>
            <a:pPr algn="ctr" fontAlgn="base"/>
            <a:r>
              <a:rPr lang="en-US" sz="2800" dirty="0">
                <a:solidFill>
                  <a:srgbClr val="FFFF00"/>
                </a:solidFill>
              </a:rPr>
              <a:t>We can receive His truth, His love, His joy, and His peace. We can be blessed by a </a:t>
            </a:r>
            <a:r>
              <a:rPr lang="en-US" sz="2800" dirty="0" err="1">
                <a:solidFill>
                  <a:srgbClr val="FFFF00"/>
                </a:solidFill>
              </a:rPr>
              <a:t>fulness</a:t>
            </a:r>
            <a:r>
              <a:rPr lang="en-US" sz="2800" dirty="0">
                <a:solidFill>
                  <a:srgbClr val="FFFF00"/>
                </a:solidFill>
              </a:rPr>
              <a:t> of His power</a:t>
            </a:r>
          </a:p>
        </p:txBody>
      </p:sp>
      <p:sp>
        <p:nvSpPr>
          <p:cNvPr id="7" name="Rectangle 6"/>
          <p:cNvSpPr/>
          <p:nvPr/>
        </p:nvSpPr>
        <p:spPr>
          <a:xfrm>
            <a:off x="4966146" y="706088"/>
            <a:ext cx="2357352" cy="369332"/>
          </a:xfrm>
          <a:prstGeom prst="rect">
            <a:avLst/>
          </a:prstGeom>
        </p:spPr>
        <p:txBody>
          <a:bodyPr wrap="square">
            <a:spAutoFit/>
          </a:bodyPr>
          <a:lstStyle/>
          <a:p>
            <a:pPr algn="ctr" fontAlgn="base"/>
            <a:r>
              <a:rPr lang="en-US" dirty="0">
                <a:solidFill>
                  <a:schemeClr val="accent1">
                    <a:lumMod val="20000"/>
                    <a:lumOff val="80000"/>
                  </a:schemeClr>
                </a:solidFill>
              </a:rPr>
              <a:t>Sanctify us by the Spirit</a:t>
            </a:r>
          </a:p>
        </p:txBody>
      </p:sp>
      <p:pic>
        <p:nvPicPr>
          <p:cNvPr id="5" name="Picture 4">
            <a:extLst>
              <a:ext uri="{FF2B5EF4-FFF2-40B4-BE49-F238E27FC236}">
                <a16:creationId xmlns:a16="http://schemas.microsoft.com/office/drawing/2014/main" id="{DE45DB99-9860-48FE-BB53-C81573118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644" y="784177"/>
            <a:ext cx="2194750" cy="1767993"/>
          </a:xfrm>
          <a:prstGeom prst="rect">
            <a:avLst/>
          </a:prstGeom>
        </p:spPr>
      </p:pic>
      <p:pic>
        <p:nvPicPr>
          <p:cNvPr id="21" name="Picture 20">
            <a:extLst>
              <a:ext uri="{FF2B5EF4-FFF2-40B4-BE49-F238E27FC236}">
                <a16:creationId xmlns:a16="http://schemas.microsoft.com/office/drawing/2014/main" id="{FDA44384-6092-4225-A58A-3D48723189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4143" y="3540852"/>
            <a:ext cx="2523963" cy="2188654"/>
          </a:xfrm>
          <a:prstGeom prst="rect">
            <a:avLst/>
          </a:prstGeom>
        </p:spPr>
      </p:pic>
      <p:pic>
        <p:nvPicPr>
          <p:cNvPr id="24" name="Picture 23">
            <a:extLst>
              <a:ext uri="{FF2B5EF4-FFF2-40B4-BE49-F238E27FC236}">
                <a16:creationId xmlns:a16="http://schemas.microsoft.com/office/drawing/2014/main" id="{03765355-0137-4F16-8102-73BF748384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0251" y="744549"/>
            <a:ext cx="2243522" cy="1847248"/>
          </a:xfrm>
          <a:prstGeom prst="rect">
            <a:avLst/>
          </a:prstGeom>
        </p:spPr>
      </p:pic>
      <p:pic>
        <p:nvPicPr>
          <p:cNvPr id="26" name="Picture 25">
            <a:extLst>
              <a:ext uri="{FF2B5EF4-FFF2-40B4-BE49-F238E27FC236}">
                <a16:creationId xmlns:a16="http://schemas.microsoft.com/office/drawing/2014/main" id="{BFFE6F4A-154F-4D1B-85F7-4F6652FE35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8709" y="3273284"/>
            <a:ext cx="3237257" cy="2402032"/>
          </a:xfrm>
          <a:prstGeom prst="rect">
            <a:avLst/>
          </a:prstGeom>
        </p:spPr>
      </p:pic>
      <p:pic>
        <p:nvPicPr>
          <p:cNvPr id="28" name="Picture 27">
            <a:extLst>
              <a:ext uri="{FF2B5EF4-FFF2-40B4-BE49-F238E27FC236}">
                <a16:creationId xmlns:a16="http://schemas.microsoft.com/office/drawing/2014/main" id="{618B64D8-D5A5-4B10-8CF8-4F7F7200D9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239" y="4752440"/>
            <a:ext cx="2786113" cy="1932599"/>
          </a:xfrm>
          <a:prstGeom prst="rect">
            <a:avLst/>
          </a:prstGeom>
        </p:spPr>
      </p:pic>
    </p:spTree>
    <p:extLst>
      <p:ext uri="{BB962C8B-B14F-4D97-AF65-F5344CB8AC3E}">
        <p14:creationId xmlns:p14="http://schemas.microsoft.com/office/powerpoint/2010/main" val="180872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out)">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40F795D-AE8C-40B2-B71C-5E9415D25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647018" y="1741805"/>
            <a:ext cx="3533096" cy="830997"/>
          </a:xfrm>
          <a:prstGeom prst="rect">
            <a:avLst/>
          </a:prstGeom>
          <a:noFill/>
        </p:spPr>
        <p:txBody>
          <a:bodyPr wrap="square" rtlCol="0">
            <a:spAutoFit/>
          </a:bodyPr>
          <a:lstStyle/>
          <a:p>
            <a:pPr fontAlgn="base"/>
            <a:r>
              <a:rPr lang="en-US" sz="2400" dirty="0">
                <a:solidFill>
                  <a:schemeClr val="accent1">
                    <a:lumMod val="20000"/>
                    <a:lumOff val="80000"/>
                  </a:schemeClr>
                </a:solidFill>
              </a:rPr>
              <a:t>Those who are faithful and magnify their callings</a:t>
            </a:r>
            <a:endParaRPr lang="en-US" sz="1200" dirty="0">
              <a:solidFill>
                <a:schemeClr val="accent1">
                  <a:lumMod val="20000"/>
                  <a:lumOff val="80000"/>
                </a:schemeClr>
              </a:solidFill>
            </a:endParaRPr>
          </a:p>
        </p:txBody>
      </p:sp>
      <p:sp>
        <p:nvSpPr>
          <p:cNvPr id="10" name="TextBox 9"/>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Oath and Covenants</a:t>
            </a:r>
          </a:p>
        </p:txBody>
      </p:sp>
      <p:sp>
        <p:nvSpPr>
          <p:cNvPr id="11" name="TextBox 10"/>
          <p:cNvSpPr txBox="1"/>
          <p:nvPr/>
        </p:nvSpPr>
        <p:spPr>
          <a:xfrm>
            <a:off x="54734" y="6441345"/>
            <a:ext cx="1748118" cy="369332"/>
          </a:xfrm>
          <a:prstGeom prst="rect">
            <a:avLst/>
          </a:prstGeom>
          <a:noFill/>
        </p:spPr>
        <p:txBody>
          <a:bodyPr wrap="square" rtlCol="0">
            <a:spAutoFit/>
          </a:bodyPr>
          <a:lstStyle/>
          <a:p>
            <a:r>
              <a:rPr lang="en-US" dirty="0">
                <a:solidFill>
                  <a:schemeClr val="accent1">
                    <a:lumMod val="20000"/>
                    <a:lumOff val="80000"/>
                  </a:schemeClr>
                </a:solidFill>
              </a:rPr>
              <a:t>D&amp;C 84:31-32</a:t>
            </a:r>
          </a:p>
        </p:txBody>
      </p:sp>
      <p:sp>
        <p:nvSpPr>
          <p:cNvPr id="3" name="Rectangle 2"/>
          <p:cNvSpPr/>
          <p:nvPr/>
        </p:nvSpPr>
        <p:spPr>
          <a:xfrm>
            <a:off x="5977368" y="1464806"/>
            <a:ext cx="6096000" cy="2215991"/>
          </a:xfrm>
          <a:prstGeom prst="rect">
            <a:avLst/>
          </a:prstGeom>
        </p:spPr>
        <p:txBody>
          <a:bodyPr>
            <a:spAutoFit/>
          </a:bodyPr>
          <a:lstStyle/>
          <a:p>
            <a:r>
              <a:rPr lang="en-US" b="0" i="0" dirty="0">
                <a:solidFill>
                  <a:schemeClr val="accent1">
                    <a:lumMod val="20000"/>
                    <a:lumOff val="80000"/>
                  </a:schemeClr>
                </a:solidFill>
                <a:effectLst/>
                <a:latin typeface="Abadi" panose="020B0604020104020204" pitchFamily="34" charset="0"/>
              </a:rPr>
              <a:t>“We magnify our priesthood and enlarge our calling when we serve with diligence and enthusiasm in those responsibilities to which we are called by proper authority. … We magnify our calling, we enlarge the potential of our priesthood when we reach out to those in distress and give strength to those who falter. … We magnify our calling when we walk with honesty and integrity” </a:t>
            </a:r>
          </a:p>
          <a:p>
            <a:r>
              <a:rPr lang="en-US" sz="1200" b="0" i="0" dirty="0">
                <a:solidFill>
                  <a:schemeClr val="accent1">
                    <a:lumMod val="20000"/>
                    <a:lumOff val="80000"/>
                  </a:schemeClr>
                </a:solidFill>
                <a:effectLst/>
                <a:latin typeface="Abadi" panose="020B0604020104020204" pitchFamily="34" charset="0"/>
              </a:rPr>
              <a:t>President Gordon B. Hinckley</a:t>
            </a:r>
            <a:endParaRPr lang="en-US" sz="1200" dirty="0">
              <a:solidFill>
                <a:schemeClr val="accent1">
                  <a:lumMod val="20000"/>
                  <a:lumOff val="80000"/>
                </a:schemeClr>
              </a:solidFill>
            </a:endParaRPr>
          </a:p>
        </p:txBody>
      </p:sp>
      <p:sp>
        <p:nvSpPr>
          <p:cNvPr id="4" name="Rectangle 3"/>
          <p:cNvSpPr/>
          <p:nvPr/>
        </p:nvSpPr>
        <p:spPr>
          <a:xfrm>
            <a:off x="838200" y="4362698"/>
            <a:ext cx="6096000" cy="1661993"/>
          </a:xfrm>
          <a:prstGeom prst="rect">
            <a:avLst/>
          </a:prstGeom>
        </p:spPr>
        <p:txBody>
          <a:bodyPr>
            <a:spAutoFit/>
          </a:bodyPr>
          <a:lstStyle/>
          <a:p>
            <a:r>
              <a:rPr lang="en-US" b="0" i="0" dirty="0">
                <a:solidFill>
                  <a:schemeClr val="accent1">
                    <a:lumMod val="20000"/>
                    <a:lumOff val="80000"/>
                  </a:schemeClr>
                </a:solidFill>
                <a:effectLst/>
                <a:latin typeface="Abadi" panose="020B0604020104020204" pitchFamily="34" charset="0"/>
              </a:rPr>
              <a:t>“How does one magnify a calling? Simply by performing the service that pertains to it. … I hope with all my heart and soul that every young man who receives the priesthood will honor that priesthood and be true to the trust which is conveyed when it is conferred” </a:t>
            </a:r>
          </a:p>
          <a:p>
            <a:r>
              <a:rPr lang="en-US" sz="1200" dirty="0">
                <a:solidFill>
                  <a:schemeClr val="accent1">
                    <a:lumMod val="20000"/>
                    <a:lumOff val="80000"/>
                  </a:schemeClr>
                </a:solidFill>
                <a:latin typeface="Abadi" panose="020B0604020104020204" pitchFamily="34" charset="0"/>
              </a:rPr>
              <a:t>President Thomas S. Monson</a:t>
            </a:r>
            <a:endParaRPr lang="en-US" sz="1200" dirty="0">
              <a:solidFill>
                <a:schemeClr val="accent1">
                  <a:lumMod val="20000"/>
                  <a:lumOff val="8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477" y="1731596"/>
            <a:ext cx="1349259" cy="16824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382" y="4269043"/>
            <a:ext cx="1414272" cy="1755648"/>
          </a:xfrm>
          <a:prstGeom prst="rect">
            <a:avLst/>
          </a:prstGeom>
        </p:spPr>
      </p:pic>
    </p:spTree>
    <p:extLst>
      <p:ext uri="{BB962C8B-B14F-4D97-AF65-F5344CB8AC3E}">
        <p14:creationId xmlns:p14="http://schemas.microsoft.com/office/powerpoint/2010/main" val="31290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795E1-2EF7-A31B-F7EF-A69E945F2EF7}"/>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0F52F204-F237-E45F-BCAE-79BFC8BF6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35F660C2-2E7B-C124-CB11-BF20048CE3E3}"/>
              </a:ext>
            </a:extLst>
          </p:cNvPr>
          <p:cNvSpPr txBox="1"/>
          <p:nvPr/>
        </p:nvSpPr>
        <p:spPr>
          <a:xfrm>
            <a:off x="0" y="0"/>
            <a:ext cx="12192000" cy="707886"/>
          </a:xfrm>
          <a:prstGeom prst="rect">
            <a:avLst/>
          </a:prstGeom>
          <a:noFill/>
        </p:spPr>
        <p:txBody>
          <a:bodyPr wrap="square" rtlCol="0">
            <a:spAutoFit/>
          </a:bodyPr>
          <a:lstStyle/>
          <a:p>
            <a:pPr algn="ctr"/>
            <a:r>
              <a:rPr lang="en-US" sz="4000" dirty="0">
                <a:solidFill>
                  <a:schemeClr val="accent1">
                    <a:lumMod val="20000"/>
                    <a:lumOff val="80000"/>
                  </a:schemeClr>
                </a:solidFill>
                <a:latin typeface="Abadi" panose="020B0604020104020204" pitchFamily="34" charset="0"/>
              </a:rPr>
              <a:t>Magnify Your Callings</a:t>
            </a:r>
          </a:p>
        </p:txBody>
      </p:sp>
      <p:sp>
        <p:nvSpPr>
          <p:cNvPr id="11" name="TextBox 10">
            <a:extLst>
              <a:ext uri="{FF2B5EF4-FFF2-40B4-BE49-F238E27FC236}">
                <a16:creationId xmlns:a16="http://schemas.microsoft.com/office/drawing/2014/main" id="{65B34412-9D6C-5F0D-8DDB-6B5ED869D032}"/>
              </a:ext>
            </a:extLst>
          </p:cNvPr>
          <p:cNvSpPr txBox="1"/>
          <p:nvPr/>
        </p:nvSpPr>
        <p:spPr>
          <a:xfrm>
            <a:off x="201706" y="6494929"/>
            <a:ext cx="1748118" cy="369332"/>
          </a:xfrm>
          <a:prstGeom prst="rect">
            <a:avLst/>
          </a:prstGeom>
          <a:noFill/>
        </p:spPr>
        <p:txBody>
          <a:bodyPr wrap="square" rtlCol="0">
            <a:spAutoFit/>
          </a:bodyPr>
          <a:lstStyle/>
          <a:p>
            <a:r>
              <a:rPr lang="en-US" dirty="0">
                <a:solidFill>
                  <a:schemeClr val="bg2"/>
                </a:solidFill>
              </a:rPr>
              <a:t>D&amp;C 84:33</a:t>
            </a:r>
          </a:p>
        </p:txBody>
      </p:sp>
      <p:sp>
        <p:nvSpPr>
          <p:cNvPr id="50" name="TextBox 49">
            <a:extLst>
              <a:ext uri="{FF2B5EF4-FFF2-40B4-BE49-F238E27FC236}">
                <a16:creationId xmlns:a16="http://schemas.microsoft.com/office/drawing/2014/main" id="{17D9225A-2F28-2AF7-06D5-7474C69A4E2A}"/>
              </a:ext>
            </a:extLst>
          </p:cNvPr>
          <p:cNvSpPr txBox="1"/>
          <p:nvPr/>
        </p:nvSpPr>
        <p:spPr>
          <a:xfrm>
            <a:off x="3671595" y="1212793"/>
            <a:ext cx="4746999" cy="4801314"/>
          </a:xfrm>
          <a:prstGeom prst="rect">
            <a:avLst/>
          </a:prstGeom>
          <a:noFill/>
        </p:spPr>
        <p:txBody>
          <a:bodyPr wrap="square">
            <a:spAutoFit/>
          </a:bodyPr>
          <a:lstStyle/>
          <a:p>
            <a:r>
              <a:rPr lang="en-US" b="0" i="0" dirty="0">
                <a:solidFill>
                  <a:schemeClr val="bg1"/>
                </a:solidFill>
                <a:effectLst/>
                <a:latin typeface="Abadi" panose="020B0604020104020204" pitchFamily="34" charset="0"/>
              </a:rPr>
              <a:t>As we work to magnify our callings, we should seek the inspiration of the Spirit to solve problems in ways that will best help the people we serve. </a:t>
            </a:r>
          </a:p>
          <a:p>
            <a:endParaRPr lang="en-US" b="0" i="0" dirty="0">
              <a:solidFill>
                <a:schemeClr val="bg1"/>
              </a:solidFill>
              <a:effectLst/>
              <a:latin typeface="Abadi" panose="020B0604020104020204" pitchFamily="34" charset="0"/>
            </a:endParaRPr>
          </a:p>
          <a:p>
            <a:r>
              <a:rPr lang="en-US" b="0" i="0" dirty="0">
                <a:solidFill>
                  <a:schemeClr val="bg1"/>
                </a:solidFill>
                <a:effectLst/>
                <a:latin typeface="Abadi" panose="020B0604020104020204" pitchFamily="34" charset="0"/>
              </a:rPr>
              <a:t>We have handbooks of instruction, and their guidelines should be followed. </a:t>
            </a:r>
          </a:p>
          <a:p>
            <a:endParaRPr lang="en-US" b="0" i="0" dirty="0">
              <a:solidFill>
                <a:schemeClr val="bg1"/>
              </a:solidFill>
              <a:effectLst/>
              <a:latin typeface="Abadi" panose="020B0604020104020204" pitchFamily="34" charset="0"/>
            </a:endParaRPr>
          </a:p>
          <a:p>
            <a:r>
              <a:rPr lang="en-US" b="0" i="0" dirty="0">
                <a:solidFill>
                  <a:schemeClr val="bg1"/>
                </a:solidFill>
                <a:effectLst/>
                <a:latin typeface="Abadi" panose="020B0604020104020204" pitchFamily="34" charset="0"/>
              </a:rPr>
              <a:t>But within that framework are substantial opportunities to think, to be creative, and to make use of individual talents. </a:t>
            </a:r>
          </a:p>
          <a:p>
            <a:endParaRPr lang="en-US" b="0" i="0" dirty="0">
              <a:solidFill>
                <a:schemeClr val="bg1"/>
              </a:solidFill>
              <a:effectLst/>
              <a:latin typeface="Abadi" panose="020B0604020104020204" pitchFamily="34" charset="0"/>
            </a:endParaRPr>
          </a:p>
          <a:p>
            <a:r>
              <a:rPr lang="en-US" b="0" i="0" dirty="0">
                <a:solidFill>
                  <a:schemeClr val="bg1"/>
                </a:solidFill>
                <a:effectLst/>
                <a:latin typeface="Abadi" panose="020B0604020104020204" pitchFamily="34" charset="0"/>
              </a:rPr>
              <a:t>The instruction to magnify our callings is not a command to embellish and complicate them. To innovate does not necessarily mean to expand; very often it means to simplify. </a:t>
            </a:r>
            <a:r>
              <a:rPr lang="en-US" sz="1400" b="0" i="0" dirty="0">
                <a:solidFill>
                  <a:schemeClr val="bg1"/>
                </a:solidFill>
                <a:effectLst/>
                <a:latin typeface="Abadi" panose="020B0604020104020204" pitchFamily="34" charset="0"/>
              </a:rPr>
              <a:t>M. Russell Ballard</a:t>
            </a:r>
            <a:endParaRPr lang="en-US" sz="1400" dirty="0">
              <a:solidFill>
                <a:schemeClr val="bg1"/>
              </a:solidFill>
              <a:latin typeface="Abadi" panose="020B0604020104020204" pitchFamily="34" charset="0"/>
            </a:endParaRPr>
          </a:p>
        </p:txBody>
      </p:sp>
      <p:grpSp>
        <p:nvGrpSpPr>
          <p:cNvPr id="66" name="Group 65">
            <a:extLst>
              <a:ext uri="{FF2B5EF4-FFF2-40B4-BE49-F238E27FC236}">
                <a16:creationId xmlns:a16="http://schemas.microsoft.com/office/drawing/2014/main" id="{59335B69-B954-09FC-5389-2D0FBE013C05}"/>
              </a:ext>
            </a:extLst>
          </p:cNvPr>
          <p:cNvGrpSpPr/>
          <p:nvPr/>
        </p:nvGrpSpPr>
        <p:grpSpPr>
          <a:xfrm>
            <a:off x="622450" y="1357909"/>
            <a:ext cx="2598808" cy="4922436"/>
            <a:chOff x="608612" y="1164456"/>
            <a:chExt cx="2598808" cy="4922436"/>
          </a:xfrm>
        </p:grpSpPr>
        <p:grpSp>
          <p:nvGrpSpPr>
            <p:cNvPr id="53" name="Group 52">
              <a:extLst>
                <a:ext uri="{FF2B5EF4-FFF2-40B4-BE49-F238E27FC236}">
                  <a16:creationId xmlns:a16="http://schemas.microsoft.com/office/drawing/2014/main" id="{66A03C76-88EA-55D8-D76E-D697DB5AE322}"/>
                </a:ext>
              </a:extLst>
            </p:cNvPr>
            <p:cNvGrpSpPr/>
            <p:nvPr/>
          </p:nvGrpSpPr>
          <p:grpSpPr>
            <a:xfrm>
              <a:off x="608612" y="1164456"/>
              <a:ext cx="2598808" cy="4922436"/>
              <a:chOff x="381000" y="1524000"/>
              <a:chExt cx="1828800" cy="3463954"/>
            </a:xfrm>
          </p:grpSpPr>
          <p:sp>
            <p:nvSpPr>
              <p:cNvPr id="54" name="Rectangle: Rounded Corners 53">
                <a:extLst>
                  <a:ext uri="{FF2B5EF4-FFF2-40B4-BE49-F238E27FC236}">
                    <a16:creationId xmlns:a16="http://schemas.microsoft.com/office/drawing/2014/main" id="{1D42B07C-A6BA-B278-0B92-9598C23D7316}"/>
                  </a:ext>
                </a:extLst>
              </p:cNvPr>
              <p:cNvSpPr/>
              <p:nvPr/>
            </p:nvSpPr>
            <p:spPr>
              <a:xfrm>
                <a:off x="1143000" y="3124200"/>
                <a:ext cx="228600" cy="16764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A134440-CEAF-E127-B1B4-FA5E1789B76C}"/>
                  </a:ext>
                </a:extLst>
              </p:cNvPr>
              <p:cNvSpPr/>
              <p:nvPr/>
            </p:nvSpPr>
            <p:spPr>
              <a:xfrm>
                <a:off x="381000" y="1524000"/>
                <a:ext cx="1828800" cy="1828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011089B1-469B-F7FA-1FD7-71AAC7DB23E8}"/>
                  </a:ext>
                </a:extLst>
              </p:cNvPr>
              <p:cNvSpPr/>
              <p:nvPr/>
            </p:nvSpPr>
            <p:spPr>
              <a:xfrm>
                <a:off x="1066800" y="3429000"/>
                <a:ext cx="381000" cy="152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DC827359-2630-84C5-2FE9-42CDCF9EE6FB}"/>
                  </a:ext>
                </a:extLst>
              </p:cNvPr>
              <p:cNvSpPr/>
              <p:nvPr/>
            </p:nvSpPr>
            <p:spPr>
              <a:xfrm>
                <a:off x="1101055" y="4149754"/>
                <a:ext cx="304800" cy="838200"/>
              </a:xfrm>
              <a:prstGeom prst="roundRect">
                <a:avLst>
                  <a:gd name="adj" fmla="val 2137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5C46B0AA-A5FB-41E0-3AF2-6B8CE38FEC5F}"/>
                  </a:ext>
                </a:extLst>
              </p:cNvPr>
              <p:cNvSpPr/>
              <p:nvPr/>
            </p:nvSpPr>
            <p:spPr>
              <a:xfrm>
                <a:off x="563111" y="1726734"/>
                <a:ext cx="1447800" cy="1447800"/>
              </a:xfrm>
              <a:prstGeom prst="ellipse">
                <a:avLst/>
              </a:prstGeom>
              <a:solidFill>
                <a:schemeClr val="bg1">
                  <a:lumMod val="75000"/>
                  <a:alpha val="8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B59E9B63-6F4B-55AA-9A6B-CDB381C5F4DA}"/>
                </a:ext>
              </a:extLst>
            </p:cNvPr>
            <p:cNvSpPr txBox="1"/>
            <p:nvPr/>
          </p:nvSpPr>
          <p:spPr>
            <a:xfrm>
              <a:off x="987026" y="1732489"/>
              <a:ext cx="1925596" cy="1600439"/>
            </a:xfrm>
            <a:prstGeom prst="rect">
              <a:avLst/>
            </a:prstGeom>
            <a:noFill/>
          </p:spPr>
          <p:txBody>
            <a:bodyPr wrap="square">
              <a:spAutoFit/>
            </a:bodyPr>
            <a:lstStyle/>
            <a:p>
              <a:pPr algn="ctr" fontAlgn="base"/>
              <a:r>
                <a:rPr lang="en-US" sz="1400" b="0" i="0" dirty="0">
                  <a:effectLst/>
                  <a:latin typeface="Abadi" panose="020B0604020104020204" pitchFamily="34" charset="0"/>
                </a:rPr>
                <a:t>If we magnify our callings and responsibilities in the Church, God will sanctify us by His Spirit and renew our bodies.</a:t>
              </a:r>
            </a:p>
          </p:txBody>
        </p:sp>
      </p:grpSp>
      <p:grpSp>
        <p:nvGrpSpPr>
          <p:cNvPr id="65" name="Group 64">
            <a:extLst>
              <a:ext uri="{FF2B5EF4-FFF2-40B4-BE49-F238E27FC236}">
                <a16:creationId xmlns:a16="http://schemas.microsoft.com/office/drawing/2014/main" id="{5EDE899F-465D-6515-B424-968E77B0F28D}"/>
              </a:ext>
            </a:extLst>
          </p:cNvPr>
          <p:cNvGrpSpPr/>
          <p:nvPr/>
        </p:nvGrpSpPr>
        <p:grpSpPr>
          <a:xfrm>
            <a:off x="8942810" y="1495499"/>
            <a:ext cx="2598808" cy="4922436"/>
            <a:chOff x="8889348" y="1572493"/>
            <a:chExt cx="2598808" cy="4922436"/>
          </a:xfrm>
        </p:grpSpPr>
        <p:grpSp>
          <p:nvGrpSpPr>
            <p:cNvPr id="59" name="Group 58">
              <a:extLst>
                <a:ext uri="{FF2B5EF4-FFF2-40B4-BE49-F238E27FC236}">
                  <a16:creationId xmlns:a16="http://schemas.microsoft.com/office/drawing/2014/main" id="{1C6BA08C-4309-D675-7461-ED144816010F}"/>
                </a:ext>
              </a:extLst>
            </p:cNvPr>
            <p:cNvGrpSpPr/>
            <p:nvPr/>
          </p:nvGrpSpPr>
          <p:grpSpPr>
            <a:xfrm>
              <a:off x="8889348" y="1572493"/>
              <a:ext cx="2598808" cy="4922436"/>
              <a:chOff x="381000" y="1524000"/>
              <a:chExt cx="1828800" cy="3463954"/>
            </a:xfrm>
          </p:grpSpPr>
          <p:sp>
            <p:nvSpPr>
              <p:cNvPr id="60" name="Rectangle: Rounded Corners 59">
                <a:extLst>
                  <a:ext uri="{FF2B5EF4-FFF2-40B4-BE49-F238E27FC236}">
                    <a16:creationId xmlns:a16="http://schemas.microsoft.com/office/drawing/2014/main" id="{26E043B0-3ADF-C8EF-7FF3-DE13DC675FCB}"/>
                  </a:ext>
                </a:extLst>
              </p:cNvPr>
              <p:cNvSpPr/>
              <p:nvPr/>
            </p:nvSpPr>
            <p:spPr>
              <a:xfrm>
                <a:off x="1143000" y="3124200"/>
                <a:ext cx="228600" cy="1676400"/>
              </a:xfrm>
              <a:prstGeom prst="round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11789FF-CAC8-2031-D802-684AB02A1DC0}"/>
                  </a:ext>
                </a:extLst>
              </p:cNvPr>
              <p:cNvSpPr/>
              <p:nvPr/>
            </p:nvSpPr>
            <p:spPr>
              <a:xfrm>
                <a:off x="381000" y="1524000"/>
                <a:ext cx="1828800" cy="1828800"/>
              </a:xfrm>
              <a:prstGeom prst="ellips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1F8418B9-DF0F-5BC4-E7BE-C934970DC507}"/>
                  </a:ext>
                </a:extLst>
              </p:cNvPr>
              <p:cNvSpPr/>
              <p:nvPr/>
            </p:nvSpPr>
            <p:spPr>
              <a:xfrm>
                <a:off x="1066800" y="3429000"/>
                <a:ext cx="381000" cy="15240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a:extLst>
                  <a:ext uri="{FF2B5EF4-FFF2-40B4-BE49-F238E27FC236}">
                    <a16:creationId xmlns:a16="http://schemas.microsoft.com/office/drawing/2014/main" id="{D44455DD-7110-8794-3A35-F866AECE5E10}"/>
                  </a:ext>
                </a:extLst>
              </p:cNvPr>
              <p:cNvSpPr/>
              <p:nvPr/>
            </p:nvSpPr>
            <p:spPr>
              <a:xfrm>
                <a:off x="1101055" y="4149754"/>
                <a:ext cx="304800" cy="838200"/>
              </a:xfrm>
              <a:prstGeom prst="roundRect">
                <a:avLst>
                  <a:gd name="adj" fmla="val 2137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E74BD83-05D3-B34F-3542-8220802B4502}"/>
                  </a:ext>
                </a:extLst>
              </p:cNvPr>
              <p:cNvSpPr/>
              <p:nvPr/>
            </p:nvSpPr>
            <p:spPr>
              <a:xfrm>
                <a:off x="563111" y="1726734"/>
                <a:ext cx="1447800" cy="1447800"/>
              </a:xfrm>
              <a:prstGeom prst="ellipse">
                <a:avLst/>
              </a:prstGeom>
              <a:solidFill>
                <a:schemeClr val="bg1">
                  <a:lumMod val="75000"/>
                  <a:alpha val="89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F2F16A6E-BE9A-D8EB-D64A-66F31F5226CB}"/>
                </a:ext>
              </a:extLst>
            </p:cNvPr>
            <p:cNvSpPr txBox="1"/>
            <p:nvPr/>
          </p:nvSpPr>
          <p:spPr>
            <a:xfrm>
              <a:off x="9273622" y="2125447"/>
              <a:ext cx="1806418" cy="1692770"/>
            </a:xfrm>
            <a:prstGeom prst="rect">
              <a:avLst/>
            </a:prstGeom>
            <a:noFill/>
          </p:spPr>
          <p:txBody>
            <a:bodyPr wrap="square">
              <a:spAutoFit/>
            </a:bodyPr>
            <a:lstStyle/>
            <a:p>
              <a:pPr algn="ctr" fontAlgn="base"/>
              <a:r>
                <a:rPr lang="en-US" sz="1300" b="0" i="0" dirty="0">
                  <a:effectLst/>
                  <a:latin typeface="Abadi" panose="020B0604020104020204" pitchFamily="34" charset="0"/>
                </a:rPr>
                <a:t>If we faithfully obtain the Aaronic and Melchizedek Priesthoods and receive God’s chosen servants, Heavenly Father will bless us with all He has.</a:t>
              </a:r>
            </a:p>
          </p:txBody>
        </p:sp>
      </p:grpSp>
      <p:pic>
        <p:nvPicPr>
          <p:cNvPr id="68" name="Picture 67" descr="A person in a suit and tie&#10;&#10;Description automatically generated">
            <a:extLst>
              <a:ext uri="{FF2B5EF4-FFF2-40B4-BE49-F238E27FC236}">
                <a16:creationId xmlns:a16="http://schemas.microsoft.com/office/drawing/2014/main" id="{A02427F8-6D33-A5C0-2468-DB2B0FE22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1783" y="210876"/>
            <a:ext cx="1014409" cy="1268011"/>
          </a:xfrm>
          <a:prstGeom prst="rect">
            <a:avLst/>
          </a:prstGeom>
        </p:spPr>
      </p:pic>
    </p:spTree>
    <p:extLst>
      <p:ext uri="{BB962C8B-B14F-4D97-AF65-F5344CB8AC3E}">
        <p14:creationId xmlns:p14="http://schemas.microsoft.com/office/powerpoint/2010/main" val="978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5D2DA-B81B-1520-354F-D8E249895E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3A88D0-5905-7FFD-36B4-F6BAD626ABF4}"/>
              </a:ext>
            </a:extLst>
          </p:cNvPr>
          <p:cNvPicPr>
            <a:picLocks noChangeAspect="1"/>
          </p:cNvPicPr>
          <p:nvPr/>
        </p:nvPicPr>
        <p:blipFill>
          <a:blip r:embed="rId2"/>
          <a:stretch>
            <a:fillRect/>
          </a:stretch>
        </p:blipFill>
        <p:spPr>
          <a:xfrm>
            <a:off x="0" y="-22678"/>
            <a:ext cx="12192000" cy="6981618"/>
          </a:xfrm>
          <a:prstGeom prst="rect">
            <a:avLst/>
          </a:prstGeom>
        </p:spPr>
      </p:pic>
      <p:sp>
        <p:nvSpPr>
          <p:cNvPr id="10" name="TextBox 9">
            <a:extLst>
              <a:ext uri="{FF2B5EF4-FFF2-40B4-BE49-F238E27FC236}">
                <a16:creationId xmlns:a16="http://schemas.microsoft.com/office/drawing/2014/main" id="{A035F5AB-4449-72F8-C7BE-8E2F6A98D5BD}"/>
              </a:ext>
            </a:extLst>
          </p:cNvPr>
          <p:cNvSpPr txBox="1"/>
          <p:nvPr/>
        </p:nvSpPr>
        <p:spPr>
          <a:xfrm>
            <a:off x="0" y="0"/>
            <a:ext cx="12192000" cy="707886"/>
          </a:xfrm>
          <a:prstGeom prst="rect">
            <a:avLst/>
          </a:prstGeom>
          <a:noFill/>
        </p:spPr>
        <p:txBody>
          <a:bodyPr wrap="square" rtlCol="0">
            <a:spAutoFit/>
          </a:bodyPr>
          <a:lstStyle/>
          <a:p>
            <a:pPr algn="ctr"/>
            <a:r>
              <a:rPr lang="en-US" sz="4000" dirty="0">
                <a:latin typeface="Abadi" panose="020B0604020104020204" pitchFamily="34" charset="0"/>
              </a:rPr>
              <a:t>All That Heavenly Father Has</a:t>
            </a:r>
          </a:p>
        </p:txBody>
      </p:sp>
      <p:sp>
        <p:nvSpPr>
          <p:cNvPr id="11" name="TextBox 10">
            <a:extLst>
              <a:ext uri="{FF2B5EF4-FFF2-40B4-BE49-F238E27FC236}">
                <a16:creationId xmlns:a16="http://schemas.microsoft.com/office/drawing/2014/main" id="{82E6FC3B-C8DD-A5DD-390D-BFE970FC1EE2}"/>
              </a:ext>
            </a:extLst>
          </p:cNvPr>
          <p:cNvSpPr txBox="1"/>
          <p:nvPr/>
        </p:nvSpPr>
        <p:spPr>
          <a:xfrm>
            <a:off x="0" y="6497079"/>
            <a:ext cx="9310429" cy="369332"/>
          </a:xfrm>
          <a:prstGeom prst="rect">
            <a:avLst/>
          </a:prstGeom>
          <a:noFill/>
        </p:spPr>
        <p:txBody>
          <a:bodyPr wrap="square" rtlCol="0">
            <a:spAutoFit/>
          </a:bodyPr>
          <a:lstStyle/>
          <a:p>
            <a:r>
              <a:rPr lang="en-US" dirty="0"/>
              <a:t>D&amp;C 84:38 Joseph Smith writes a letter to his uncle Silas Smith in September 1833</a:t>
            </a:r>
          </a:p>
        </p:txBody>
      </p:sp>
      <p:sp>
        <p:nvSpPr>
          <p:cNvPr id="50" name="TextBox 49">
            <a:extLst>
              <a:ext uri="{FF2B5EF4-FFF2-40B4-BE49-F238E27FC236}">
                <a16:creationId xmlns:a16="http://schemas.microsoft.com/office/drawing/2014/main" id="{CFBC4A34-90BE-F4A2-9FCA-CCFFDC1004C1}"/>
              </a:ext>
            </a:extLst>
          </p:cNvPr>
          <p:cNvSpPr txBox="1"/>
          <p:nvPr/>
        </p:nvSpPr>
        <p:spPr>
          <a:xfrm>
            <a:off x="489008" y="892159"/>
            <a:ext cx="4746999" cy="2585323"/>
          </a:xfrm>
          <a:prstGeom prst="rect">
            <a:avLst/>
          </a:prstGeom>
          <a:noFill/>
        </p:spPr>
        <p:txBody>
          <a:bodyPr wrap="square">
            <a:spAutoFit/>
          </a:bodyPr>
          <a:lstStyle/>
          <a:p>
            <a:r>
              <a:rPr lang="en-US" b="1" i="1" dirty="0"/>
              <a:t>Abraham, Isaac, and Jacob, had the promise of eternal life confirmed to them by an oath of the Lord, but that promise or oath was no assurance to them of their salvation; but they could by walking in the footsteps and continuing in the faith of their fathers, obtain, for themselves an oath for confirmation that they were meet to be partakers of the inheritance, with the Saints in light. . . . </a:t>
            </a:r>
            <a:endParaRPr lang="en-US" sz="1400" b="1" dirty="0">
              <a:latin typeface="Abadi" panose="020B0604020104020204" pitchFamily="34" charset="0"/>
            </a:endParaRPr>
          </a:p>
        </p:txBody>
      </p:sp>
      <p:sp>
        <p:nvSpPr>
          <p:cNvPr id="3" name="TextBox 2">
            <a:extLst>
              <a:ext uri="{FF2B5EF4-FFF2-40B4-BE49-F238E27FC236}">
                <a16:creationId xmlns:a16="http://schemas.microsoft.com/office/drawing/2014/main" id="{0358EB86-CDD6-CF69-5226-FDA8BCA1B688}"/>
              </a:ext>
            </a:extLst>
          </p:cNvPr>
          <p:cNvSpPr txBox="1"/>
          <p:nvPr/>
        </p:nvSpPr>
        <p:spPr>
          <a:xfrm>
            <a:off x="6233824" y="3705250"/>
            <a:ext cx="5820351" cy="2308324"/>
          </a:xfrm>
          <a:prstGeom prst="rect">
            <a:avLst/>
          </a:prstGeom>
          <a:noFill/>
        </p:spPr>
        <p:txBody>
          <a:bodyPr wrap="square">
            <a:spAutoFit/>
          </a:bodyPr>
          <a:lstStyle/>
          <a:p>
            <a:r>
              <a:rPr lang="en-US" b="1" i="1" dirty="0"/>
              <a:t>Must I not rather obtain for myself by my own faith and diligence in keeping the commandments of the Lord, an assurance of salvation for myself? </a:t>
            </a:r>
          </a:p>
          <a:p>
            <a:r>
              <a:rPr lang="en-US" b="1" i="1" dirty="0"/>
              <a:t>And have I not an equal privilege with the ancient Saints? </a:t>
            </a:r>
          </a:p>
          <a:p>
            <a:r>
              <a:rPr lang="en-US" b="1" i="1" dirty="0"/>
              <a:t>And will not the Lord hear my prayers and listen to my cries as soon as he ever did to theirs, if I come to him in the manner they did? </a:t>
            </a:r>
          </a:p>
          <a:p>
            <a:r>
              <a:rPr lang="en-US" b="1" i="1" dirty="0"/>
              <a:t>Or, is he a respecter of persons?</a:t>
            </a:r>
            <a:endParaRPr lang="en-US" b="1" dirty="0"/>
          </a:p>
        </p:txBody>
      </p:sp>
      <p:pic>
        <p:nvPicPr>
          <p:cNvPr id="6" name="Picture 2" descr="reload">
            <a:extLst>
              <a:ext uri="{FF2B5EF4-FFF2-40B4-BE49-F238E27FC236}">
                <a16:creationId xmlns:a16="http://schemas.microsoft.com/office/drawing/2014/main" id="{7B301139-50D3-EE8B-FC1A-B75408D8BB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0789" y="950992"/>
            <a:ext cx="2262143" cy="22621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oad">
            <a:extLst>
              <a:ext uri="{FF2B5EF4-FFF2-40B4-BE49-F238E27FC236}">
                <a16:creationId xmlns:a16="http://schemas.microsoft.com/office/drawing/2014/main" id="{D3608E56-5D1A-1D12-6869-9AA6D9B6E9F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560" t="4070" r="31461" b="44180"/>
          <a:stretch/>
        </p:blipFill>
        <p:spPr bwMode="auto">
          <a:xfrm>
            <a:off x="7811565" y="950752"/>
            <a:ext cx="1273234" cy="21978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EBBEC3B-A1BE-A167-A008-D150154C375C}"/>
              </a:ext>
            </a:extLst>
          </p:cNvPr>
          <p:cNvPicPr>
            <a:picLocks noChangeAspect="1"/>
          </p:cNvPicPr>
          <p:nvPr/>
        </p:nvPicPr>
        <p:blipFill>
          <a:blip r:embed="rId5"/>
          <a:stretch>
            <a:fillRect/>
          </a:stretch>
        </p:blipFill>
        <p:spPr>
          <a:xfrm>
            <a:off x="9310429" y="915927"/>
            <a:ext cx="1700619" cy="2267491"/>
          </a:xfrm>
          <a:prstGeom prst="rect">
            <a:avLst/>
          </a:prstGeom>
        </p:spPr>
      </p:pic>
      <p:pic>
        <p:nvPicPr>
          <p:cNvPr id="13" name="Picture 12">
            <a:extLst>
              <a:ext uri="{FF2B5EF4-FFF2-40B4-BE49-F238E27FC236}">
                <a16:creationId xmlns:a16="http://schemas.microsoft.com/office/drawing/2014/main" id="{C8311EA3-BE01-0ABD-36DA-CF44AF8CFF2D}"/>
              </a:ext>
            </a:extLst>
          </p:cNvPr>
          <p:cNvPicPr>
            <a:picLocks noChangeAspect="1"/>
          </p:cNvPicPr>
          <p:nvPr/>
        </p:nvPicPr>
        <p:blipFill>
          <a:blip r:embed="rId6"/>
          <a:stretch>
            <a:fillRect/>
          </a:stretch>
        </p:blipFill>
        <p:spPr>
          <a:xfrm>
            <a:off x="3645450" y="3644866"/>
            <a:ext cx="2450550" cy="2482170"/>
          </a:xfrm>
          <a:prstGeom prst="rect">
            <a:avLst/>
          </a:prstGeom>
        </p:spPr>
      </p:pic>
    </p:spTree>
    <p:extLst>
      <p:ext uri="{BB962C8B-B14F-4D97-AF65-F5344CB8AC3E}">
        <p14:creationId xmlns:p14="http://schemas.microsoft.com/office/powerpoint/2010/main" val="362264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402F4A0-E714-41A7-845F-F293ECA10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30629" y="87086"/>
            <a:ext cx="11963400" cy="7540526"/>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b="1" dirty="0">
                <a:solidFill>
                  <a:schemeClr val="bg1"/>
                </a:solidFill>
              </a:rPr>
              <a:t>Videos:</a:t>
            </a:r>
          </a:p>
          <a:p>
            <a:r>
              <a:rPr lang="en-US" b="1" dirty="0">
                <a:solidFill>
                  <a:schemeClr val="bg1"/>
                </a:solidFill>
              </a:rPr>
              <a:t>The Power of Godliness in Ordinances</a:t>
            </a:r>
            <a:r>
              <a:rPr lang="en-US" dirty="0">
                <a:solidFill>
                  <a:schemeClr val="bg1"/>
                </a:solidFill>
              </a:rPr>
              <a:t> (3:19)</a:t>
            </a:r>
          </a:p>
          <a:p>
            <a:r>
              <a:rPr lang="en-US" sz="1600" b="1" dirty="0">
                <a:solidFill>
                  <a:schemeClr val="bg1"/>
                </a:solidFill>
              </a:rPr>
              <a:t>Sanctify Yourselves  (4:37)</a:t>
            </a:r>
          </a:p>
          <a:p>
            <a:r>
              <a:rPr lang="en-US" sz="1600" b="0" i="0" dirty="0">
                <a:solidFill>
                  <a:schemeClr val="bg1"/>
                </a:solidFill>
                <a:effectLst/>
              </a:rPr>
              <a:t> </a:t>
            </a:r>
            <a:r>
              <a:rPr lang="en-US" sz="1600" b="1" i="0" dirty="0">
                <a:solidFill>
                  <a:schemeClr val="bg1"/>
                </a:solidFill>
                <a:effectLst/>
              </a:rPr>
              <a:t>“</a:t>
            </a:r>
            <a:r>
              <a:rPr lang="en-US" sz="1600" b="1" i="0" u="none" strike="noStrike" dirty="0">
                <a:solidFill>
                  <a:schemeClr val="bg1"/>
                </a:solidFill>
                <a:effectLst/>
              </a:rPr>
              <a:t>The Oath and Covenant of the Priesthood Is Relevant to Women</a:t>
            </a:r>
            <a:r>
              <a:rPr lang="en-US" sz="1600" b="1" i="0" dirty="0">
                <a:solidFill>
                  <a:schemeClr val="bg1"/>
                </a:solidFill>
                <a:effectLst/>
              </a:rPr>
              <a:t>”</a:t>
            </a:r>
          </a:p>
          <a:p>
            <a:r>
              <a:rPr lang="en-US" sz="1600" b="1" i="0" dirty="0">
                <a:solidFill>
                  <a:schemeClr val="bg1"/>
                </a:solidFill>
                <a:effectLst/>
              </a:rPr>
              <a:t> (from time code 01:48 to 03:31).</a:t>
            </a:r>
            <a:endParaRPr lang="en-US" sz="1600" b="1" dirty="0">
              <a:solidFill>
                <a:schemeClr val="bg1"/>
              </a:solidFill>
            </a:endParaRPr>
          </a:p>
          <a:p>
            <a:endParaRPr lang="en-US" sz="1600" dirty="0">
              <a:solidFill>
                <a:schemeClr val="bg1"/>
              </a:solidFill>
            </a:endParaRPr>
          </a:p>
          <a:p>
            <a:r>
              <a:rPr lang="en-US" sz="1600" dirty="0">
                <a:solidFill>
                  <a:schemeClr val="bg1"/>
                </a:solidFill>
              </a:rPr>
              <a:t>Joseph Smith (</a:t>
            </a:r>
            <a:r>
              <a:rPr lang="en-US" sz="1600" i="1" dirty="0">
                <a:solidFill>
                  <a:schemeClr val="bg1"/>
                </a:solidFill>
              </a:rPr>
              <a:t>History of the Church,</a:t>
            </a:r>
            <a:r>
              <a:rPr lang="en-US" sz="1600" dirty="0">
                <a:solidFill>
                  <a:schemeClr val="bg1"/>
                </a:solidFill>
              </a:rPr>
              <a:t> 1:273, 286–87.)</a:t>
            </a:r>
          </a:p>
          <a:p>
            <a:r>
              <a:rPr lang="en-US" sz="1600" dirty="0">
                <a:solidFill>
                  <a:schemeClr val="bg1"/>
                </a:solidFill>
              </a:rPr>
              <a:t>President Joseph Fielding Smith (</a:t>
            </a:r>
            <a:r>
              <a:rPr lang="en-US" sz="1600" i="1" dirty="0">
                <a:solidFill>
                  <a:schemeClr val="bg1"/>
                </a:solidFill>
              </a:rPr>
              <a:t>Doctrines of Salvation,</a:t>
            </a:r>
            <a:r>
              <a:rPr lang="en-US" sz="1600" dirty="0">
                <a:solidFill>
                  <a:schemeClr val="bg1"/>
                </a:solidFill>
              </a:rPr>
              <a:t>3:71.)</a:t>
            </a:r>
          </a:p>
          <a:p>
            <a:r>
              <a:rPr lang="en-US" sz="1600" dirty="0">
                <a:solidFill>
                  <a:schemeClr val="bg1"/>
                </a:solidFill>
              </a:rPr>
              <a:t>Presentation by ©http://fashionsbylynda.com/blog/</a:t>
            </a:r>
          </a:p>
          <a:p>
            <a:r>
              <a:rPr lang="en-US" sz="1600" i="1" dirty="0">
                <a:solidFill>
                  <a:schemeClr val="bg1"/>
                </a:solidFill>
              </a:rPr>
              <a:t>Doctrine and Covenants Student Manual Religion 324-325 </a:t>
            </a:r>
            <a:r>
              <a:rPr lang="en-US" sz="1600" dirty="0">
                <a:solidFill>
                  <a:schemeClr val="bg1"/>
                </a:solidFill>
              </a:rPr>
              <a:t>Section 84</a:t>
            </a:r>
          </a:p>
          <a:p>
            <a:r>
              <a:rPr lang="en-US" sz="1600" dirty="0">
                <a:solidFill>
                  <a:schemeClr val="bg1"/>
                </a:solidFill>
              </a:rPr>
              <a:t>Elder Bruce R. McConkie (in Conference Report, Lima Peru Area Conference 1977, p. 33; or </a:t>
            </a:r>
            <a:r>
              <a:rPr lang="en-US" sz="1600" i="1" dirty="0">
                <a:solidFill>
                  <a:schemeClr val="bg1"/>
                </a:solidFill>
              </a:rPr>
              <a:t>Ensign,</a:t>
            </a:r>
            <a:r>
              <a:rPr lang="en-US" sz="1600" dirty="0">
                <a:solidFill>
                  <a:schemeClr val="bg1"/>
                </a:solidFill>
              </a:rPr>
              <a:t> May 1977, p. 117).</a:t>
            </a:r>
          </a:p>
          <a:p>
            <a:r>
              <a:rPr lang="en-US" sz="1600" dirty="0">
                <a:solidFill>
                  <a:schemeClr val="bg1"/>
                </a:solidFill>
              </a:rPr>
              <a:t>	 (</a:t>
            </a:r>
            <a:r>
              <a:rPr lang="en-US" sz="1600" i="1" dirty="0">
                <a:solidFill>
                  <a:schemeClr val="bg1"/>
                </a:solidFill>
              </a:rPr>
              <a:t>Mortal Messiah,</a:t>
            </a:r>
            <a:r>
              <a:rPr lang="en-US" sz="1600" dirty="0">
                <a:solidFill>
                  <a:schemeClr val="bg1"/>
                </a:solidFill>
              </a:rPr>
              <a:t> pp. 59–60.)</a:t>
            </a:r>
          </a:p>
          <a:p>
            <a:r>
              <a:rPr lang="en-US" sz="1600" dirty="0">
                <a:solidFill>
                  <a:schemeClr val="bg1"/>
                </a:solidFill>
              </a:rPr>
              <a:t>Hyrum M. Smith and </a:t>
            </a:r>
            <a:r>
              <a:rPr lang="en-US" sz="1600" dirty="0" err="1">
                <a:solidFill>
                  <a:schemeClr val="bg1"/>
                </a:solidFill>
              </a:rPr>
              <a:t>Janne</a:t>
            </a:r>
            <a:r>
              <a:rPr lang="en-US" sz="1600" dirty="0">
                <a:solidFill>
                  <a:schemeClr val="bg1"/>
                </a:solidFill>
              </a:rPr>
              <a:t> M.  Sjodahl </a:t>
            </a:r>
            <a:r>
              <a:rPr lang="en-US" sz="1600" i="1" dirty="0">
                <a:solidFill>
                  <a:schemeClr val="bg1"/>
                </a:solidFill>
              </a:rPr>
              <a:t>Doctrine and Covenants Commentary</a:t>
            </a:r>
            <a:r>
              <a:rPr lang="en-US" sz="1600" dirty="0">
                <a:solidFill>
                  <a:schemeClr val="bg1"/>
                </a:solidFill>
              </a:rPr>
              <a:t>  p. 497</a:t>
            </a:r>
          </a:p>
          <a:p>
            <a:r>
              <a:rPr lang="en-US" sz="1600" dirty="0">
                <a:solidFill>
                  <a:schemeClr val="bg1"/>
                </a:solidFill>
              </a:rPr>
              <a:t>Joseph Smith, </a:t>
            </a:r>
            <a:r>
              <a:rPr lang="en-US" sz="1600" i="1" dirty="0">
                <a:solidFill>
                  <a:schemeClr val="bg1"/>
                </a:solidFill>
              </a:rPr>
              <a:t>Church History and Modern Revelation,</a:t>
            </a:r>
            <a:r>
              <a:rPr lang="en-US" sz="1600" dirty="0">
                <a:solidFill>
                  <a:schemeClr val="bg1"/>
                </a:solidFill>
              </a:rPr>
              <a:t> 1:338.)	</a:t>
            </a:r>
          </a:p>
          <a:p>
            <a:r>
              <a:rPr lang="en-US" sz="1600" dirty="0">
                <a:solidFill>
                  <a:schemeClr val="bg1"/>
                </a:solidFill>
              </a:rPr>
              <a:t>Joseph Smith History 1:66-74, D&amp;C 13).</a:t>
            </a:r>
          </a:p>
          <a:p>
            <a:r>
              <a:rPr lang="en-US" sz="1600" dirty="0">
                <a:solidFill>
                  <a:schemeClr val="bg1"/>
                </a:solidFill>
              </a:rPr>
              <a:t>Henry B. Erying (“Prepare for the Blessings of the Temple,”</a:t>
            </a:r>
            <a:r>
              <a:rPr lang="en-US" sz="1600" i="1" dirty="0">
                <a:solidFill>
                  <a:schemeClr val="bg1"/>
                </a:solidFill>
              </a:rPr>
              <a:t> Ensign,</a:t>
            </a:r>
            <a:r>
              <a:rPr lang="en-US" sz="1600" dirty="0">
                <a:solidFill>
                  <a:schemeClr val="bg1"/>
                </a:solidFill>
              </a:rPr>
              <a:t> Oct. 2010, 41).</a:t>
            </a:r>
          </a:p>
          <a:p>
            <a:r>
              <a:rPr lang="en-US" sz="1600" b="0" i="0" dirty="0">
                <a:solidFill>
                  <a:schemeClr val="bg1"/>
                </a:solidFill>
                <a:effectLst/>
              </a:rPr>
              <a:t>David A. Bednar, “</a:t>
            </a:r>
            <a:r>
              <a:rPr lang="en-US" sz="1600" b="0" i="0" u="none" strike="noStrike" dirty="0">
                <a:solidFill>
                  <a:schemeClr val="bg1"/>
                </a:solidFill>
                <a:effectLst/>
              </a:rPr>
              <a:t>Missionary, Family History, and Temple Work</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Oct. 2014, 16</a:t>
            </a:r>
            <a:endParaRPr lang="en-US" sz="1600" dirty="0">
              <a:solidFill>
                <a:schemeClr val="bg1"/>
              </a:solidFill>
            </a:endParaRPr>
          </a:p>
          <a:p>
            <a:r>
              <a:rPr lang="en-US" sz="1600" dirty="0">
                <a:solidFill>
                  <a:schemeClr val="bg1"/>
                </a:solidFill>
              </a:rPr>
              <a:t>President Gordon B. Hinckley(“Magnify Your Calling,”</a:t>
            </a:r>
            <a:r>
              <a:rPr lang="en-US" sz="1600" i="1" dirty="0">
                <a:solidFill>
                  <a:schemeClr val="bg1"/>
                </a:solidFill>
              </a:rPr>
              <a:t> Ensign,</a:t>
            </a:r>
            <a:r>
              <a:rPr lang="en-US" sz="1600" dirty="0">
                <a:solidFill>
                  <a:schemeClr val="bg1"/>
                </a:solidFill>
              </a:rPr>
              <a:t> May 1989, 48–49).</a:t>
            </a:r>
          </a:p>
          <a:p>
            <a:r>
              <a:rPr lang="en-US" sz="1600" dirty="0">
                <a:solidFill>
                  <a:schemeClr val="bg1"/>
                </a:solidFill>
              </a:rPr>
              <a:t>President Thomas S. Monson (“Priesthood Power,”</a:t>
            </a:r>
            <a:r>
              <a:rPr lang="en-US" sz="1600" i="1" dirty="0">
                <a:solidFill>
                  <a:schemeClr val="bg1"/>
                </a:solidFill>
              </a:rPr>
              <a:t> Ensign,</a:t>
            </a:r>
            <a:r>
              <a:rPr lang="en-US" sz="1600" dirty="0">
                <a:solidFill>
                  <a:schemeClr val="bg1"/>
                </a:solidFill>
              </a:rPr>
              <a:t> Nov. 1999, 49, 51).</a:t>
            </a:r>
          </a:p>
          <a:p>
            <a:r>
              <a:rPr lang="en-US" sz="1600" dirty="0">
                <a:solidFill>
                  <a:schemeClr val="bg1"/>
                </a:solidFill>
              </a:rPr>
              <a:t>Elder Russell M. Nelson: (“Identity, Priority, and Blessings,”</a:t>
            </a:r>
            <a:r>
              <a:rPr lang="en-US" sz="1600" i="1" dirty="0">
                <a:solidFill>
                  <a:schemeClr val="bg1"/>
                </a:solidFill>
              </a:rPr>
              <a:t> Ensign,</a:t>
            </a:r>
            <a:r>
              <a:rPr lang="en-US" sz="1600" dirty="0">
                <a:solidFill>
                  <a:schemeClr val="bg1"/>
                </a:solidFill>
              </a:rPr>
              <a:t> Aug. 2001, 10);</a:t>
            </a:r>
            <a:r>
              <a:rPr lang="en-US" sz="1600" b="0" i="0" dirty="0">
                <a:solidFill>
                  <a:schemeClr val="bg1"/>
                </a:solidFill>
                <a:effectLst/>
              </a:rPr>
              <a:t> “</a:t>
            </a:r>
            <a:r>
              <a:rPr lang="en-US" sz="1600" b="0" i="0" u="none" strike="noStrike" dirty="0">
                <a:solidFill>
                  <a:schemeClr val="bg1"/>
                </a:solidFill>
                <a:effectLst/>
              </a:rPr>
              <a:t>Overcome the World and Find Rest</a:t>
            </a:r>
            <a:r>
              <a:rPr lang="en-US" sz="1600" b="0" i="0" dirty="0">
                <a:solidFill>
                  <a:schemeClr val="bg1"/>
                </a:solidFill>
                <a:effectLst/>
              </a:rPr>
              <a:t>,” </a:t>
            </a:r>
            <a:r>
              <a:rPr lang="en-US" sz="1600" b="0" i="1" dirty="0">
                <a:solidFill>
                  <a:schemeClr val="bg1"/>
                </a:solidFill>
                <a:effectLst/>
              </a:rPr>
              <a:t>Liahona</a:t>
            </a:r>
            <a:r>
              <a:rPr lang="en-US" sz="1600" b="0" i="0" dirty="0">
                <a:solidFill>
                  <a:schemeClr val="bg1"/>
                </a:solidFill>
                <a:effectLst/>
              </a:rPr>
              <a:t>, Nov. 2022, 96)</a:t>
            </a:r>
          </a:p>
          <a:p>
            <a:r>
              <a:rPr lang="en-US" sz="1600" b="0" i="0" dirty="0">
                <a:solidFill>
                  <a:schemeClr val="bg1"/>
                </a:solidFill>
                <a:effectLst/>
              </a:rPr>
              <a:t>M. Russell Ballard, “</a:t>
            </a:r>
            <a:r>
              <a:rPr lang="en-US" sz="1600" b="0" i="0" u="none" strike="noStrike" dirty="0">
                <a:solidFill>
                  <a:schemeClr val="bg1"/>
                </a:solidFill>
                <a:effectLst/>
              </a:rPr>
              <a:t>O Be Wise</a:t>
            </a:r>
            <a:r>
              <a:rPr lang="en-US" sz="1600" b="0" i="0" dirty="0">
                <a:solidFill>
                  <a:schemeClr val="bg1"/>
                </a:solidFill>
                <a:effectLst/>
              </a:rPr>
              <a:t>,” </a:t>
            </a:r>
            <a:r>
              <a:rPr lang="en-US" sz="1600" b="0" i="1" dirty="0">
                <a:solidFill>
                  <a:schemeClr val="bg1"/>
                </a:solidFill>
                <a:effectLst/>
              </a:rPr>
              <a:t>Ensign</a:t>
            </a:r>
            <a:r>
              <a:rPr lang="en-US" sz="1600" b="0" i="0" dirty="0">
                <a:solidFill>
                  <a:schemeClr val="bg1"/>
                </a:solidFill>
                <a:effectLst/>
              </a:rPr>
              <a:t> or </a:t>
            </a:r>
            <a:r>
              <a:rPr lang="en-US" sz="1600" b="0" i="1" dirty="0">
                <a:solidFill>
                  <a:schemeClr val="bg1"/>
                </a:solidFill>
                <a:effectLst/>
              </a:rPr>
              <a:t>Liahona</a:t>
            </a:r>
            <a:r>
              <a:rPr lang="en-US" sz="1600" b="0" i="0" dirty="0">
                <a:solidFill>
                  <a:schemeClr val="bg1"/>
                </a:solidFill>
                <a:effectLst/>
              </a:rPr>
              <a:t>, Nov. 2006, 19</a:t>
            </a:r>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grpSp>
        <p:nvGrpSpPr>
          <p:cNvPr id="5" name="Group 4"/>
          <p:cNvGrpSpPr/>
          <p:nvPr/>
        </p:nvGrpSpPr>
        <p:grpSpPr>
          <a:xfrm>
            <a:off x="5950560" y="727954"/>
            <a:ext cx="921510" cy="1167246"/>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Footer Placeholder 14">
            <a:extLst>
              <a:ext uri="{FF2B5EF4-FFF2-40B4-BE49-F238E27FC236}">
                <a16:creationId xmlns:a16="http://schemas.microsoft.com/office/drawing/2014/main" id="{0E13B0DB-F557-49EB-A5AF-8A0A7170B02C}"/>
              </a:ext>
            </a:extLst>
          </p:cNvPr>
          <p:cNvSpPr>
            <a:spLocks noGrp="1"/>
          </p:cNvSpPr>
          <p:nvPr/>
        </p:nvSpPr>
        <p:spPr>
          <a:xfrm>
            <a:off x="130629" y="640578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696135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biblestudy.org/maps/large-chart-life-span-of-patriarchs-from-adam-to-no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29" y="473818"/>
            <a:ext cx="11670971" cy="578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453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roguepreacher.com/wp-content/uploads/2010/11/bible_family_tre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699" y="248948"/>
            <a:ext cx="8382000" cy="6381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48699" y="248948"/>
            <a:ext cx="8382000" cy="63817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557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5617029" cy="40626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t>What Authority Did John the Baptist Receive from the Angel?</a:t>
            </a:r>
          </a:p>
          <a:p>
            <a:r>
              <a:rPr lang="en-US" sz="1200" dirty="0"/>
              <a:t>Elder Bruce R. McConkie explained:</a:t>
            </a:r>
          </a:p>
          <a:p>
            <a:r>
              <a:rPr lang="en-US" sz="1200" dirty="0"/>
              <a:t>“What concerns us above all else as to the coming of John, however, is that he came with power and authority. He first received his errand from the Lord. His was no ordinary message, and he was no unauthorized witness. He was called of God and sent by him, and he represented Deity in the words that he spoke and the baptisms he performed. He was a legal administrator whose words and acts were binding on earth and in heaven, and his hearers were bound, at the peril of their salvation, to believe his words and heed his counsels.</a:t>
            </a:r>
          </a:p>
          <a:p>
            <a:r>
              <a:rPr lang="en-US" sz="1200" dirty="0"/>
              <a:t>“Luke says: ‘The word of God came unto John the son of Zacharias in the wilderness.’ Later John is to say: ‘He that sent me to baptize with water, the same said unto me,’ such and such things. (John 1:33.) Who sent him we do not know. We do know that ‘he was baptized while he was yet in his childhood [meaning, when he was eight years of age], and was ordained by the angel of God at the time he was eight days old unto this power [note it well, not to the Aaronic Priesthood, but] to overthrow the kingdom of the Jews, and to make straight the way of the Lord before the face of his people, to prepare them for the coming of the Lord, in whose hand is given all power.’ (D&amp;C 84:24.) We do not know when he received the Aaronic Priesthood, but obviously it came to him after his baptism, at whatever age was proper, and before he was sent by one whom he does not name to preach and baptize with water.” (</a:t>
            </a:r>
            <a:r>
              <a:rPr lang="en-US" sz="1200" i="1" dirty="0"/>
              <a:t>Mortal Messiah</a:t>
            </a:r>
            <a:r>
              <a:rPr lang="en-US" sz="1200" dirty="0"/>
              <a:t>, pp. 384–85.)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p:txBody>
      </p:sp>
      <p:sp>
        <p:nvSpPr>
          <p:cNvPr id="3" name="Rectangle 2"/>
          <p:cNvSpPr/>
          <p:nvPr/>
        </p:nvSpPr>
        <p:spPr>
          <a:xfrm>
            <a:off x="5617030" y="0"/>
            <a:ext cx="6574970" cy="4893647"/>
          </a:xfrm>
          <a:prstGeom prst="rect">
            <a:avLst/>
          </a:prstGeom>
          <a:ln>
            <a:solidFill>
              <a:schemeClr val="tx1"/>
            </a:solidFill>
          </a:ln>
        </p:spPr>
        <p:txBody>
          <a:bodyPr wrap="square">
            <a:spAutoFit/>
          </a:bodyPr>
          <a:lstStyle/>
          <a:p>
            <a:pPr fontAlgn="base"/>
            <a:r>
              <a:rPr lang="en-US" sz="1200" b="1" i="0" dirty="0">
                <a:effectLst/>
                <a:latin typeface="Abadi" panose="020B0604020104020204" pitchFamily="34" charset="0"/>
              </a:rPr>
              <a:t>The Oath and Covenants:</a:t>
            </a:r>
          </a:p>
          <a:p>
            <a:pPr fontAlgn="base"/>
            <a:r>
              <a:rPr lang="en-US" sz="1200" b="0" i="0" dirty="0">
                <a:effectLst/>
                <a:latin typeface="Abadi" panose="020B0604020104020204" pitchFamily="34" charset="0"/>
              </a:rPr>
              <a:t>President Joseph Fielding Smith taught:</a:t>
            </a:r>
          </a:p>
          <a:p>
            <a:pPr fontAlgn="base"/>
            <a:r>
              <a:rPr lang="en-US" sz="1200" b="0" i="0" dirty="0">
                <a:effectLst/>
                <a:latin typeface="Abadi" panose="020B0604020104020204" pitchFamily="34" charset="0"/>
              </a:rPr>
              <a:t>“As all of us know, a covenant is a contract and an agreement between at least two parties. In the case of gospel covenants, the parties are the Lord in heaven and men on earth. Men agree to keep the commandments and the Lord promises to reward them accordingly. The gospel itself is the new and everlasting covenant and embraces all of the agreements, promises, and rewards which the Lord offers to his people.</a:t>
            </a:r>
          </a:p>
          <a:p>
            <a:pPr fontAlgn="base"/>
            <a:r>
              <a:rPr lang="en-US" sz="1200" b="0" i="0" dirty="0">
                <a:effectLst/>
                <a:latin typeface="Abadi" panose="020B0604020104020204" pitchFamily="34" charset="0"/>
              </a:rPr>
              <a:t>“And so when we receive the Melchizedek Priesthood we do so by covenant. We solemnly promise to receive the priesthood, to magnify our callings in it, and to live by every word that </a:t>
            </a:r>
            <a:r>
              <a:rPr lang="en-US" sz="1200" b="0" i="0" dirty="0" err="1">
                <a:effectLst/>
                <a:latin typeface="Abadi" panose="020B0604020104020204" pitchFamily="34" charset="0"/>
              </a:rPr>
              <a:t>proceedeth</a:t>
            </a:r>
            <a:r>
              <a:rPr lang="en-US" sz="1200" b="0" i="0" dirty="0">
                <a:effectLst/>
                <a:latin typeface="Abadi" panose="020B0604020104020204" pitchFamily="34" charset="0"/>
              </a:rPr>
              <a:t> forth from the mouth of God. The Lord on his part promises us that if we keep the covenant, we shall receive all that the Father hath, which is life eternal. Can any of us conceive of a greater or more glorious agreement than this? …</a:t>
            </a:r>
          </a:p>
          <a:p>
            <a:pPr fontAlgn="base"/>
            <a:r>
              <a:rPr lang="en-US" sz="1200" b="0" i="0" dirty="0">
                <a:effectLst/>
                <a:latin typeface="Abadi" panose="020B0604020104020204" pitchFamily="34" charset="0"/>
              </a:rPr>
              <a:t>“To swear with an oath is the most solemn and binding form of speech known to the human tongue; and it was this type of language which the Father chose to have used in the great Messianic prophecy about Christ and the priesthood. Of him it says: ‘The Lord hath sworn, and will not repent, Thou art a priest for ever after the order of Melchizedek.’ (</a:t>
            </a:r>
            <a:r>
              <a:rPr lang="en-US" sz="1200" b="0" i="0" u="none" strike="noStrike" dirty="0">
                <a:effectLst/>
                <a:latin typeface="Abadi" panose="020B0604020104020204" pitchFamily="34" charset="0"/>
              </a:rPr>
              <a:t>Ps. 110:4</a:t>
            </a:r>
            <a:r>
              <a:rPr lang="en-US" sz="1200" b="0" i="0" dirty="0">
                <a:effectLst/>
                <a:latin typeface="Abadi" panose="020B0604020104020204" pitchFamily="34" charset="0"/>
              </a:rPr>
              <a:t>.)</a:t>
            </a:r>
          </a:p>
          <a:p>
            <a:pPr fontAlgn="base"/>
            <a:r>
              <a:rPr lang="en-US" sz="1200" b="0" i="0" dirty="0">
                <a:effectLst/>
                <a:latin typeface="Abadi" panose="020B0604020104020204" pitchFamily="34" charset="0"/>
              </a:rPr>
              <a:t>“In explaining this Messianic prophecy, Paul says that Jesus had ‘an unchangeable priesthood,’ and that through it came ‘the power of an endless life.’ (See </a:t>
            </a:r>
            <a:r>
              <a:rPr lang="en-US" sz="1200" b="0" i="0" u="none" strike="noStrike" dirty="0">
                <a:effectLst/>
                <a:latin typeface="Abadi" panose="020B0604020104020204" pitchFamily="34" charset="0"/>
              </a:rPr>
              <a:t>Heb. 7:24, 16</a:t>
            </a:r>
            <a:r>
              <a:rPr lang="en-US" sz="1200" b="0" i="0" dirty="0">
                <a:effectLst/>
                <a:latin typeface="Abadi" panose="020B0604020104020204" pitchFamily="34" charset="0"/>
              </a:rPr>
              <a:t>.) Joseph Smith said that ‘all those who are ordained unto this priesthood are made like unto the Son of God, abiding a priest continually,’ that is, if they are faithful and true.</a:t>
            </a:r>
          </a:p>
          <a:p>
            <a:pPr fontAlgn="base"/>
            <a:r>
              <a:rPr lang="en-US" sz="1200" b="0" i="0" dirty="0">
                <a:effectLst/>
                <a:latin typeface="Abadi" panose="020B0604020104020204" pitchFamily="34" charset="0"/>
              </a:rPr>
              <a:t>“And so Christ is the great prototype where priesthood is concerned, as he is with reference to baptism and all other things. And so, even as the Father swears with an oath that his Son shall inherit all things through the priesthood, so he swears with an oath that all of us who magnify our callings in that same priesthood shall receive all that the Father hath.” (In Conference Report, Oct. 1970, pp. 91–92.)</a:t>
            </a:r>
          </a:p>
        </p:txBody>
      </p:sp>
      <p:sp>
        <p:nvSpPr>
          <p:cNvPr id="6" name="Rectangle 5">
            <a:extLst>
              <a:ext uri="{FF2B5EF4-FFF2-40B4-BE49-F238E27FC236}">
                <a16:creationId xmlns:a16="http://schemas.microsoft.com/office/drawing/2014/main" id="{D7062E3E-77E8-4867-8914-2AE47C8952A9}"/>
              </a:ext>
            </a:extLst>
          </p:cNvPr>
          <p:cNvSpPr/>
          <p:nvPr/>
        </p:nvSpPr>
        <p:spPr>
          <a:xfrm>
            <a:off x="-1" y="4062651"/>
            <a:ext cx="5617028" cy="2246769"/>
          </a:xfrm>
          <a:prstGeom prst="rect">
            <a:avLst/>
          </a:prstGeom>
          <a:ln>
            <a:solidFill>
              <a:schemeClr val="tx1"/>
            </a:solidFill>
          </a:ln>
        </p:spPr>
        <p:txBody>
          <a:bodyPr wrap="square">
            <a:spAutoFit/>
          </a:bodyPr>
          <a:lstStyle/>
          <a:p>
            <a:pPr fontAlgn="base"/>
            <a:r>
              <a:rPr lang="en-US" sz="1400" i="1" dirty="0"/>
              <a:t>“We learn through the Joseph Smith Translation that the Lord … instructed Moses: ‘I will take away the priesthood out of their midst; therefore my holy order, and the ordinances thereof.’ (JST Ex. 34:1; italics added.) “This higher priesthood, with its attendant ordinances, was taken from Israel till the time of Jesus Christ. …</a:t>
            </a:r>
          </a:p>
          <a:p>
            <a:pPr fontAlgn="base"/>
            <a:r>
              <a:rPr lang="en-US" sz="1400" i="1" dirty="0"/>
              <a:t>“Between Moses and Christ only certain prophets possessed the right to the higher priesthood and the blessings that could bring men into the presence of God” (“What I Hope You Will Teach Your Children about the Temple,”  Ensign, Aug. 1985, 9).</a:t>
            </a:r>
          </a:p>
          <a:p>
            <a:r>
              <a:rPr lang="en-US" sz="1400" i="1" dirty="0"/>
              <a:t>Ezra Taft Benson</a:t>
            </a:r>
            <a:endParaRPr lang="en-US" sz="1400" dirty="0"/>
          </a:p>
        </p:txBody>
      </p:sp>
    </p:spTree>
    <p:extLst>
      <p:ext uri="{BB962C8B-B14F-4D97-AF65-F5344CB8AC3E}">
        <p14:creationId xmlns:p14="http://schemas.microsoft.com/office/powerpoint/2010/main" val="188385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2912FC-1DDD-4DFC-ABA9-4C7B8CC3D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521211" y="1674977"/>
            <a:ext cx="3261360" cy="3693319"/>
          </a:xfrm>
          <a:prstGeom prst="rect">
            <a:avLst/>
          </a:prstGeom>
          <a:noFill/>
        </p:spPr>
        <p:txBody>
          <a:bodyPr wrap="square" rtlCol="0">
            <a:spAutoFit/>
          </a:bodyPr>
          <a:lstStyle/>
          <a:p>
            <a:r>
              <a:rPr lang="en-US" b="1" i="1" dirty="0">
                <a:solidFill>
                  <a:schemeClr val="accent1">
                    <a:lumMod val="20000"/>
                    <a:lumOff val="80000"/>
                  </a:schemeClr>
                </a:solidFill>
              </a:rPr>
              <a:t>The Evening and the Morning Star</a:t>
            </a:r>
            <a:r>
              <a:rPr lang="en-US" dirty="0">
                <a:solidFill>
                  <a:schemeClr val="accent1">
                    <a:lumMod val="20000"/>
                    <a:lumOff val="80000"/>
                  </a:schemeClr>
                </a:solidFill>
              </a:rPr>
              <a:t> was an early Latter-Day Saint newspaper published monthly in Independence, Missouri, from June 1832 to July 1833, and then in Kirtland, Ohio, from December 1833 to September 1834. </a:t>
            </a:r>
          </a:p>
          <a:p>
            <a:endParaRPr lang="en-US" dirty="0">
              <a:solidFill>
                <a:schemeClr val="accent1">
                  <a:lumMod val="20000"/>
                  <a:lumOff val="80000"/>
                </a:schemeClr>
              </a:solidFill>
            </a:endParaRPr>
          </a:p>
          <a:p>
            <a:r>
              <a:rPr lang="en-US" dirty="0">
                <a:solidFill>
                  <a:schemeClr val="accent1">
                    <a:lumMod val="20000"/>
                    <a:lumOff val="80000"/>
                  </a:schemeClr>
                </a:solidFill>
              </a:rPr>
              <a:t>Reprints of edited versions of the original issues were also published in Kirtland under the title </a:t>
            </a:r>
            <a:r>
              <a:rPr lang="en-US" b="1" i="1" dirty="0">
                <a:solidFill>
                  <a:schemeClr val="accent1">
                    <a:lumMod val="20000"/>
                    <a:lumOff val="80000"/>
                  </a:schemeClr>
                </a:solidFill>
              </a:rPr>
              <a:t>Evening and Morning Star</a:t>
            </a:r>
            <a:r>
              <a:rPr lang="en-US" dirty="0">
                <a:solidFill>
                  <a:schemeClr val="accent1">
                    <a:lumMod val="20000"/>
                    <a:lumOff val="80000"/>
                  </a:schemeClr>
                </a:solidFill>
              </a:rPr>
              <a:t>.</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The Evening and the Morning Star</a:t>
            </a:r>
          </a:p>
        </p:txBody>
      </p:sp>
      <p:sp>
        <p:nvSpPr>
          <p:cNvPr id="8" name="TextBox 7"/>
          <p:cNvSpPr txBox="1"/>
          <p:nvPr/>
        </p:nvSpPr>
        <p:spPr>
          <a:xfrm>
            <a:off x="7837714" y="1912870"/>
            <a:ext cx="3974534" cy="2031325"/>
          </a:xfrm>
          <a:prstGeom prst="rect">
            <a:avLst/>
          </a:prstGeom>
          <a:noFill/>
        </p:spPr>
        <p:txBody>
          <a:bodyPr wrap="square" rtlCol="0">
            <a:spAutoFit/>
          </a:bodyPr>
          <a:lstStyle/>
          <a:p>
            <a:r>
              <a:rPr lang="en-US" dirty="0">
                <a:solidFill>
                  <a:schemeClr val="accent1">
                    <a:lumMod val="20000"/>
                    <a:lumOff val="80000"/>
                  </a:schemeClr>
                </a:solidFill>
              </a:rPr>
              <a:t>It was initially published in the printing office of William Wines Phelps in Independence, Missouri. </a:t>
            </a:r>
          </a:p>
          <a:p>
            <a:endParaRPr lang="en-US" dirty="0">
              <a:solidFill>
                <a:schemeClr val="accent1">
                  <a:lumMod val="20000"/>
                  <a:lumOff val="80000"/>
                </a:schemeClr>
              </a:solidFill>
            </a:endParaRPr>
          </a:p>
          <a:p>
            <a:r>
              <a:rPr lang="en-US" dirty="0">
                <a:solidFill>
                  <a:schemeClr val="accent1">
                    <a:lumMod val="20000"/>
                    <a:lumOff val="80000"/>
                  </a:schemeClr>
                </a:solidFill>
              </a:rPr>
              <a:t>The first issue was printed in June 1832 as volume 1 number 1. last issue published in Missouri.</a:t>
            </a:r>
          </a:p>
        </p:txBody>
      </p:sp>
      <p:pic>
        <p:nvPicPr>
          <p:cNvPr id="3" name="Picture 2">
            <a:extLst>
              <a:ext uri="{FF2B5EF4-FFF2-40B4-BE49-F238E27FC236}">
                <a16:creationId xmlns:a16="http://schemas.microsoft.com/office/drawing/2014/main" id="{2EF85B11-5758-4D98-8507-7B7740F07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287" y="1377184"/>
            <a:ext cx="3261360" cy="4565904"/>
          </a:xfrm>
          <a:prstGeom prst="rect">
            <a:avLst/>
          </a:prstGeom>
        </p:spPr>
      </p:pic>
    </p:spTree>
    <p:extLst>
      <p:ext uri="{BB962C8B-B14F-4D97-AF65-F5344CB8AC3E}">
        <p14:creationId xmlns:p14="http://schemas.microsoft.com/office/powerpoint/2010/main" val="13867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443CF8-7B22-EC95-293B-418810A74A5F}"/>
              </a:ext>
            </a:extLst>
          </p:cNvPr>
          <p:cNvSpPr txBox="1"/>
          <p:nvPr/>
        </p:nvSpPr>
        <p:spPr>
          <a:xfrm>
            <a:off x="0" y="0"/>
            <a:ext cx="4370119" cy="6771084"/>
          </a:xfrm>
          <a:prstGeom prst="rect">
            <a:avLst/>
          </a:prstGeom>
          <a:noFill/>
          <a:ln>
            <a:solidFill>
              <a:schemeClr val="tx1"/>
            </a:solidFill>
          </a:ln>
        </p:spPr>
        <p:txBody>
          <a:bodyPr wrap="square">
            <a:spAutoFit/>
          </a:bodyPr>
          <a:lstStyle/>
          <a:p>
            <a:pPr fontAlgn="base"/>
            <a:r>
              <a:rPr lang="en-US" sz="1400" b="1" i="0" dirty="0">
                <a:effectLst/>
              </a:rPr>
              <a:t>Who has access to priesthood power?</a:t>
            </a:r>
          </a:p>
          <a:p>
            <a:pPr algn="l" fontAlgn="base"/>
            <a:r>
              <a:rPr lang="en-US" sz="1400" b="0" i="0" dirty="0">
                <a:solidFill>
                  <a:srgbClr val="53575B"/>
                </a:solidFill>
                <a:effectLst/>
              </a:rPr>
              <a:t>President Camille N. Johnson, Relief Society General President, taught:</a:t>
            </a:r>
          </a:p>
          <a:p>
            <a:pPr algn="l" fontAlgn="base"/>
            <a:r>
              <a:rPr lang="en-US" sz="1400" b="0" i="0" dirty="0">
                <a:solidFill>
                  <a:srgbClr val="212225"/>
                </a:solidFill>
                <a:effectLst/>
              </a:rPr>
              <a:t>Women, men and children access and draw upon priesthood power, the Savior’s power, to help the people they love (see Dallin H. Oaks, “</a:t>
            </a:r>
            <a:r>
              <a:rPr lang="en-US" sz="1400" b="0" i="0" u="none" strike="noStrike" dirty="0">
                <a:solidFill>
                  <a:srgbClr val="212225"/>
                </a:solidFill>
                <a:effectLst/>
              </a:rPr>
              <a:t>The Melchizedek Priesthood and the Keys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2020, 69–72). The blessings of priesthood power available to all Church members who keep their covenants—women, men and children—include:</a:t>
            </a:r>
          </a:p>
          <a:p>
            <a:pPr algn="l" fontAlgn="base">
              <a:buFont typeface="Arial" panose="020B0604020202020204" pitchFamily="34" charset="0"/>
              <a:buChar char="•"/>
            </a:pPr>
            <a:r>
              <a:rPr lang="en-US" sz="1400" b="0" i="0" dirty="0">
                <a:solidFill>
                  <a:srgbClr val="212225"/>
                </a:solidFill>
                <a:effectLst/>
              </a:rPr>
              <a:t>Guidance for their lives.</a:t>
            </a:r>
          </a:p>
          <a:p>
            <a:pPr algn="l" fontAlgn="base">
              <a:buFont typeface="Arial" panose="020B0604020202020204" pitchFamily="34" charset="0"/>
              <a:buChar char="•"/>
            </a:pPr>
            <a:r>
              <a:rPr lang="en-US" sz="1400" b="0" i="0" dirty="0">
                <a:solidFill>
                  <a:srgbClr val="212225"/>
                </a:solidFill>
                <a:effectLst/>
              </a:rPr>
              <a:t>Inspiration to know how to serve family members and others.</a:t>
            </a:r>
          </a:p>
          <a:p>
            <a:pPr algn="l" fontAlgn="base">
              <a:buFont typeface="Arial" panose="020B0604020202020204" pitchFamily="34" charset="0"/>
              <a:buChar char="•"/>
            </a:pPr>
            <a:r>
              <a:rPr lang="en-US" sz="1400" b="0" i="0" dirty="0">
                <a:solidFill>
                  <a:srgbClr val="212225"/>
                </a:solidFill>
                <a:effectLst/>
              </a:rPr>
              <a:t>Strength to endure and overcome challenges.</a:t>
            </a:r>
          </a:p>
          <a:p>
            <a:pPr algn="l" fontAlgn="base">
              <a:buFont typeface="Arial" panose="020B0604020202020204" pitchFamily="34" charset="0"/>
              <a:buChar char="•"/>
            </a:pPr>
            <a:r>
              <a:rPr lang="en-US" sz="1400" b="0" i="0" dirty="0">
                <a:solidFill>
                  <a:srgbClr val="212225"/>
                </a:solidFill>
                <a:effectLst/>
              </a:rPr>
              <a:t>Gifts of the Spirit to magnify their abilities.</a:t>
            </a:r>
          </a:p>
          <a:p>
            <a:pPr algn="l" fontAlgn="base">
              <a:buFont typeface="Arial" panose="020B0604020202020204" pitchFamily="34" charset="0"/>
              <a:buChar char="•"/>
            </a:pPr>
            <a:r>
              <a:rPr lang="en-US" sz="1400" b="0" i="0" dirty="0">
                <a:solidFill>
                  <a:srgbClr val="212225"/>
                </a:solidFill>
                <a:effectLst/>
              </a:rPr>
              <a:t>Revelation to know how to fulfill the work they are ordained, set apart or assigned to do.</a:t>
            </a:r>
          </a:p>
          <a:p>
            <a:pPr algn="l" fontAlgn="base">
              <a:buFont typeface="Arial" panose="020B0604020202020204" pitchFamily="34" charset="0"/>
              <a:buChar char="•"/>
            </a:pPr>
            <a:r>
              <a:rPr lang="en-US" sz="1400" b="0" i="0" dirty="0">
                <a:solidFill>
                  <a:srgbClr val="212225"/>
                </a:solidFill>
                <a:effectLst/>
              </a:rPr>
              <a:t>Help and strength to become more like Jesus Christ and Heavenly Father (</a:t>
            </a:r>
            <a:r>
              <a:rPr lang="en-US" sz="1400" b="0" i="1" dirty="0">
                <a:solidFill>
                  <a:srgbClr val="212225"/>
                </a:solidFill>
                <a:effectLst/>
              </a:rPr>
              <a:t>General Handbook</a:t>
            </a:r>
            <a:r>
              <a:rPr lang="en-US" sz="1400" b="0" i="0" dirty="0">
                <a:solidFill>
                  <a:srgbClr val="212225"/>
                </a:solidFill>
                <a:effectLst/>
              </a:rPr>
              <a:t>, </a:t>
            </a:r>
            <a:r>
              <a:rPr lang="en-US" sz="1400" b="0" i="0" u="none" strike="noStrike" dirty="0">
                <a:solidFill>
                  <a:srgbClr val="212225"/>
                </a:solidFill>
                <a:effectLst/>
              </a:rPr>
              <a:t>3.5</a:t>
            </a:r>
            <a:r>
              <a:rPr lang="en-US" sz="1400" b="0" i="0" dirty="0">
                <a:solidFill>
                  <a:srgbClr val="212225"/>
                </a:solidFill>
                <a:effectLst/>
              </a:rPr>
              <a:t>).</a:t>
            </a:r>
          </a:p>
          <a:p>
            <a:pPr algn="l" fontAlgn="base"/>
            <a:r>
              <a:rPr lang="en-US" sz="1400" b="0" i="0" dirty="0">
                <a:solidFill>
                  <a:srgbClr val="212225"/>
                </a:solidFill>
                <a:effectLst/>
              </a:rPr>
              <a:t>The Savior is the source of all these blessings. Guidance, inspiration, gifts of the Spirit and revelation all come through the Holy Ghost, sent by the Father in the name of the Savior. …</a:t>
            </a:r>
          </a:p>
          <a:p>
            <a:pPr algn="l" fontAlgn="base"/>
            <a:r>
              <a:rPr lang="en-US" sz="1400" b="0" i="0" dirty="0">
                <a:solidFill>
                  <a:srgbClr val="212225"/>
                </a:solidFill>
                <a:effectLst/>
              </a:rPr>
              <a:t>In my experience, priesthood power, particularly that with which I have been endowed in the house of the Lord, amplifies the companionship of the Holy Ghost and my understanding of the Atonement of Jesus Christ. (Camille N. Johnson, “President Camille N. Johnson: What Must Women and Men Do to Have Access to Priesthood Power?,” </a:t>
            </a:r>
            <a:r>
              <a:rPr lang="en-US" sz="1400" b="0" i="1" dirty="0">
                <a:solidFill>
                  <a:srgbClr val="212225"/>
                </a:solidFill>
                <a:effectLst/>
              </a:rPr>
              <a:t>Church News</a:t>
            </a:r>
            <a:r>
              <a:rPr lang="en-US" sz="1400" b="0" i="0" dirty="0">
                <a:solidFill>
                  <a:srgbClr val="212225"/>
                </a:solidFill>
                <a:effectLst/>
              </a:rPr>
              <a:t>, Oct. 30, 2022, thechurchnews.com)</a:t>
            </a:r>
          </a:p>
        </p:txBody>
      </p:sp>
      <p:sp>
        <p:nvSpPr>
          <p:cNvPr id="5" name="TextBox 4">
            <a:extLst>
              <a:ext uri="{FF2B5EF4-FFF2-40B4-BE49-F238E27FC236}">
                <a16:creationId xmlns:a16="http://schemas.microsoft.com/office/drawing/2014/main" id="{1F19185E-CA57-2131-042C-0CB5787F262D}"/>
              </a:ext>
            </a:extLst>
          </p:cNvPr>
          <p:cNvSpPr txBox="1"/>
          <p:nvPr/>
        </p:nvSpPr>
        <p:spPr>
          <a:xfrm>
            <a:off x="4397828" y="0"/>
            <a:ext cx="4234543" cy="2677656"/>
          </a:xfrm>
          <a:prstGeom prst="rect">
            <a:avLst/>
          </a:prstGeom>
          <a:noFill/>
          <a:ln>
            <a:solidFill>
              <a:schemeClr val="tx1"/>
            </a:solidFill>
          </a:ln>
        </p:spPr>
        <p:txBody>
          <a:bodyPr wrap="square">
            <a:spAutoFit/>
          </a:bodyPr>
          <a:lstStyle/>
          <a:p>
            <a:r>
              <a:rPr lang="en-US" sz="1400" b="1" i="0" dirty="0">
                <a:solidFill>
                  <a:srgbClr val="212225"/>
                </a:solidFill>
                <a:effectLst/>
              </a:rPr>
              <a:t>The temple lies </a:t>
            </a:r>
            <a:r>
              <a:rPr lang="en-US" sz="1400" b="0" i="0" dirty="0">
                <a:solidFill>
                  <a:srgbClr val="212225"/>
                </a:solidFill>
                <a:effectLst/>
              </a:rPr>
              <a:t>at the center of strengthening our faith and spiritual fortitude because the Savior and His doctrine are the very heart of the temple. Everything taught in the temple, through instruction and through the Spirit, increases our understanding of Jesus Christ. His essential ordinances bind us to Him through sacred priesthood covenants. Then, as we keep our covenants, He endows us with </a:t>
            </a:r>
            <a:r>
              <a:rPr lang="en-US" sz="1400" b="0" i="1" dirty="0">
                <a:solidFill>
                  <a:srgbClr val="212225"/>
                </a:solidFill>
                <a:effectLst/>
              </a:rPr>
              <a:t>His</a:t>
            </a:r>
            <a:r>
              <a:rPr lang="en-US" sz="1400" b="0" i="0" dirty="0">
                <a:solidFill>
                  <a:srgbClr val="212225"/>
                </a:solidFill>
                <a:effectLst/>
              </a:rPr>
              <a:t> healing, strengthening power [see </a:t>
            </a:r>
            <a:r>
              <a:rPr lang="en-US" sz="1400" b="0" i="0" u="none" strike="noStrike" dirty="0">
                <a:effectLst/>
              </a:rPr>
              <a:t>Doctrine and Covenants 109:15, 22</a:t>
            </a:r>
            <a:r>
              <a:rPr lang="en-US" sz="1400" b="0" i="0" dirty="0">
                <a:solidFill>
                  <a:srgbClr val="212225"/>
                </a:solidFill>
                <a:effectLst/>
              </a:rPr>
              <a:t>]. And oh, how we will need His power in the days ahead. (Russell M. Nelson, “</a:t>
            </a:r>
            <a:r>
              <a:rPr lang="en-US" sz="1400" b="0" i="0" u="none" strike="noStrike" dirty="0">
                <a:effectLst/>
              </a:rPr>
              <a:t>The Temple and Your Spiritual Foundation</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93–94)</a:t>
            </a:r>
            <a:endParaRPr lang="en-US" sz="1400" dirty="0"/>
          </a:p>
        </p:txBody>
      </p:sp>
      <p:sp>
        <p:nvSpPr>
          <p:cNvPr id="7" name="TextBox 6">
            <a:extLst>
              <a:ext uri="{FF2B5EF4-FFF2-40B4-BE49-F238E27FC236}">
                <a16:creationId xmlns:a16="http://schemas.microsoft.com/office/drawing/2014/main" id="{DFFE0F38-E1CF-5AFD-61A1-BDF243E8F543}"/>
              </a:ext>
            </a:extLst>
          </p:cNvPr>
          <p:cNvSpPr txBox="1"/>
          <p:nvPr/>
        </p:nvSpPr>
        <p:spPr>
          <a:xfrm>
            <a:off x="4397828" y="2677656"/>
            <a:ext cx="4234542" cy="2031325"/>
          </a:xfrm>
          <a:prstGeom prst="rect">
            <a:avLst/>
          </a:prstGeom>
          <a:noFill/>
          <a:ln>
            <a:solidFill>
              <a:schemeClr val="tx1"/>
            </a:solidFill>
          </a:ln>
        </p:spPr>
        <p:txBody>
          <a:bodyPr wrap="square">
            <a:spAutoFit/>
          </a:bodyPr>
          <a:lstStyle/>
          <a:p>
            <a:r>
              <a:rPr lang="en-US" sz="1400" b="1" i="0" dirty="0">
                <a:solidFill>
                  <a:srgbClr val="212225"/>
                </a:solidFill>
                <a:effectLst/>
              </a:rPr>
              <a:t>Magnify Your Calling D&amp;C 84:33</a:t>
            </a:r>
          </a:p>
          <a:p>
            <a:r>
              <a:rPr lang="en-US" sz="1400" b="0" i="0" dirty="0">
                <a:solidFill>
                  <a:srgbClr val="212225"/>
                </a:solidFill>
                <a:effectLst/>
              </a:rPr>
              <a:t>The Prophet Joseph Smith was once asked, “Brother Joseph, you frequently urge that we magnify our callings. What does this mean?” He is said to have replied, “To magnify a calling is to hold it up in dignity and importance, that the light of heaven may shine through one’s performance to the gaze of other men.” (Thomas S. Monson, “</a:t>
            </a:r>
            <a:r>
              <a:rPr lang="en-US" sz="1400" b="0" i="0" u="none" strike="noStrike" dirty="0">
                <a:effectLst/>
              </a:rPr>
              <a:t>Our Sacred Priesthood Trust</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2006, 56)</a:t>
            </a:r>
            <a:endParaRPr lang="en-US" sz="1400" dirty="0"/>
          </a:p>
        </p:txBody>
      </p:sp>
      <p:sp>
        <p:nvSpPr>
          <p:cNvPr id="9" name="TextBox 8">
            <a:extLst>
              <a:ext uri="{FF2B5EF4-FFF2-40B4-BE49-F238E27FC236}">
                <a16:creationId xmlns:a16="http://schemas.microsoft.com/office/drawing/2014/main" id="{37DB9380-C59D-F04C-2BE5-162F5D5C04CB}"/>
              </a:ext>
            </a:extLst>
          </p:cNvPr>
          <p:cNvSpPr txBox="1"/>
          <p:nvPr/>
        </p:nvSpPr>
        <p:spPr>
          <a:xfrm>
            <a:off x="4397828" y="4708981"/>
            <a:ext cx="4234542" cy="2031325"/>
          </a:xfrm>
          <a:prstGeom prst="rect">
            <a:avLst/>
          </a:prstGeom>
          <a:noFill/>
          <a:ln>
            <a:solidFill>
              <a:schemeClr val="tx1"/>
            </a:solidFill>
          </a:ln>
        </p:spPr>
        <p:txBody>
          <a:bodyPr wrap="square">
            <a:spAutoFit/>
          </a:bodyPr>
          <a:lstStyle/>
          <a:p>
            <a:r>
              <a:rPr lang="en-US" sz="1400" b="0" i="0" dirty="0">
                <a:solidFill>
                  <a:srgbClr val="212225"/>
                </a:solidFill>
                <a:effectLst/>
              </a:rPr>
              <a:t>Every woman and every man who makes covenants with God and keeps those covenants, and who participates worthily in priesthood ordinances, has direct access to the power of God. Those who are endowed in the house of the Lord receive a gift of God’s priesthood power by virtue of their covenant, along with a gift of knowledge to know how to draw upon that power. (Russell M. Nelson, “</a:t>
            </a:r>
            <a:r>
              <a:rPr lang="en-US" sz="1400" b="0" i="0" u="none" strike="noStrike" dirty="0">
                <a:effectLst/>
              </a:rPr>
              <a:t>Spiritual Treasures</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2019, 77)</a:t>
            </a:r>
            <a:endParaRPr lang="en-US" sz="1400" dirty="0"/>
          </a:p>
        </p:txBody>
      </p:sp>
      <p:sp>
        <p:nvSpPr>
          <p:cNvPr id="11" name="TextBox 10">
            <a:extLst>
              <a:ext uri="{FF2B5EF4-FFF2-40B4-BE49-F238E27FC236}">
                <a16:creationId xmlns:a16="http://schemas.microsoft.com/office/drawing/2014/main" id="{7E35DB62-7247-990E-48A2-20E8AA146C3A}"/>
              </a:ext>
            </a:extLst>
          </p:cNvPr>
          <p:cNvSpPr txBox="1"/>
          <p:nvPr/>
        </p:nvSpPr>
        <p:spPr>
          <a:xfrm>
            <a:off x="8660078" y="0"/>
            <a:ext cx="3531921" cy="3539430"/>
          </a:xfrm>
          <a:prstGeom prst="rect">
            <a:avLst/>
          </a:prstGeom>
          <a:noFill/>
          <a:ln>
            <a:solidFill>
              <a:schemeClr val="tx1"/>
            </a:solidFill>
          </a:ln>
        </p:spPr>
        <p:txBody>
          <a:bodyPr wrap="square">
            <a:spAutoFit/>
          </a:bodyPr>
          <a:lstStyle/>
          <a:p>
            <a:r>
              <a:rPr lang="en-US" sz="1400" b="1" i="0" dirty="0">
                <a:solidFill>
                  <a:srgbClr val="212225"/>
                </a:solidFill>
                <a:effectLst/>
              </a:rPr>
              <a:t>All That Heavenly Father Has D&amp;C 84:38</a:t>
            </a:r>
          </a:p>
          <a:p>
            <a:r>
              <a:rPr lang="en-US" sz="1400" b="0" i="0" dirty="0">
                <a:solidFill>
                  <a:srgbClr val="212225"/>
                </a:solidFill>
                <a:effectLst/>
              </a:rPr>
              <a:t>To know that we have a Father in Heaven and that Jesus Christ is His Only Begotten Son means we are looking farther down the covenant path than just where we are standing today. It means we appreciate we are heirs to all that the Father has; kingdoms without number are His realm and can be ours. The Savior has promised, “If thou art faithful unto the end thou shalt have a crown of immortality, and eternal life in the mansions which I have prepared in the house of my Father.” (Ronald A. Rasband, “</a:t>
            </a:r>
            <a:r>
              <a:rPr lang="en-US" sz="1400" b="0" i="0" u="none" strike="noStrike" dirty="0">
                <a:effectLst/>
              </a:rPr>
              <a:t>The Divine Destiny of His Daughters</a:t>
            </a:r>
            <a:r>
              <a:rPr lang="en-US" sz="1400" b="0" i="0" dirty="0">
                <a:solidFill>
                  <a:srgbClr val="212225"/>
                </a:solidFill>
                <a:effectLst/>
              </a:rPr>
              <a:t>” [BYU Women’s Conference, Apr. 30, 2021], broadcasts.ChurchofJesusChrist.org)</a:t>
            </a:r>
            <a:endParaRPr lang="en-US" sz="1400" dirty="0"/>
          </a:p>
        </p:txBody>
      </p:sp>
    </p:spTree>
    <p:extLst>
      <p:ext uri="{BB962C8B-B14F-4D97-AF65-F5344CB8AC3E}">
        <p14:creationId xmlns:p14="http://schemas.microsoft.com/office/powerpoint/2010/main" val="3978713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6A3E-49AD-47D8-B7D9-4B0F33D4C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5761" y="1015663"/>
            <a:ext cx="6478953" cy="2585323"/>
          </a:xfrm>
          <a:prstGeom prst="rect">
            <a:avLst/>
          </a:prstGeom>
          <a:noFill/>
        </p:spPr>
        <p:txBody>
          <a:bodyPr wrap="square" rtlCol="0">
            <a:spAutoFit/>
          </a:bodyPr>
          <a:lstStyle/>
          <a:p>
            <a:pPr fontAlgn="base"/>
            <a:r>
              <a:rPr lang="en-US" dirty="0">
                <a:solidFill>
                  <a:schemeClr val="accent1">
                    <a:lumMod val="20000"/>
                    <a:lumOff val="80000"/>
                  </a:schemeClr>
                </a:solidFill>
              </a:rPr>
              <a:t>“When Joseph Smith translated the Book of Mormon, he learned that America is the land of Zion which was given to Joseph and his children and that on this land the City Zion, or New Jerusalem, is to be built. He also learned that Jerusalem in Palestine is to be rebuilt and become a holy city. These two cities, one in the land of Zion and one in Palestine, are to become capitals for the kingdom of God during the millennium.</a:t>
            </a:r>
          </a:p>
          <a:p>
            <a:br>
              <a:rPr lang="en-US" dirty="0">
                <a:solidFill>
                  <a:schemeClr val="accent1">
                    <a:lumMod val="20000"/>
                    <a:lumOff val="80000"/>
                  </a:schemeClr>
                </a:solidFill>
              </a:rPr>
            </a:br>
            <a:endParaRPr lang="en-US" dirty="0">
              <a:solidFill>
                <a:schemeClr val="accent1">
                  <a:lumMod val="20000"/>
                  <a:lumOff val="80000"/>
                </a:schemeClr>
              </a:solidFill>
            </a:endParaRP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Jerusalem and New Jerusalem</a:t>
            </a:r>
          </a:p>
        </p:txBody>
      </p:sp>
      <p:sp>
        <p:nvSpPr>
          <p:cNvPr id="2" name="TextBox 1"/>
          <p:cNvSpPr txBox="1"/>
          <p:nvPr/>
        </p:nvSpPr>
        <p:spPr>
          <a:xfrm>
            <a:off x="0" y="6488668"/>
            <a:ext cx="1785257" cy="369332"/>
          </a:xfrm>
          <a:prstGeom prst="rect">
            <a:avLst/>
          </a:prstGeom>
          <a:noFill/>
        </p:spPr>
        <p:txBody>
          <a:bodyPr wrap="square" rtlCol="0">
            <a:spAutoFit/>
          </a:bodyPr>
          <a:lstStyle/>
          <a:p>
            <a:r>
              <a:rPr lang="en-US" dirty="0">
                <a:solidFill>
                  <a:schemeClr val="accent1">
                    <a:lumMod val="20000"/>
                    <a:lumOff val="80000"/>
                  </a:schemeClr>
                </a:solidFill>
              </a:rPr>
              <a:t>D&amp;C 84:2</a:t>
            </a:r>
          </a:p>
        </p:txBody>
      </p:sp>
      <p:sp>
        <p:nvSpPr>
          <p:cNvPr id="9" name="TextBox 8"/>
          <p:cNvSpPr txBox="1"/>
          <p:nvPr/>
        </p:nvSpPr>
        <p:spPr>
          <a:xfrm>
            <a:off x="4068001" y="3171021"/>
            <a:ext cx="7882560" cy="3693319"/>
          </a:xfrm>
          <a:prstGeom prst="rect">
            <a:avLst/>
          </a:prstGeom>
          <a:noFill/>
        </p:spPr>
        <p:txBody>
          <a:bodyPr wrap="square" rtlCol="0">
            <a:spAutoFit/>
          </a:bodyPr>
          <a:lstStyle/>
          <a:p>
            <a:pPr fontAlgn="base"/>
            <a:r>
              <a:rPr lang="en-US" dirty="0">
                <a:solidFill>
                  <a:schemeClr val="accent1">
                    <a:lumMod val="20000"/>
                    <a:lumOff val="80000"/>
                  </a:schemeClr>
                </a:solidFill>
              </a:rPr>
              <a:t>“In the meantime, while the work of preparation is going on and Israel is being gathered, many people are coming to the land of Zion saying: ‘Come ye, and let us go up to the mountain of the Lord, to the house of the God of Jacob.’ The Latter-day Saints are fulfilling this prediction, since they are being gathered from all parts of the earth and are coming to the house of the Lord in these valleys of the mountains. Here they are being taught in the ways of the Lord through the restoration of the gospel and by receiving blessings in the temples now erected. Moreover, before many years have passed away, the Lord will command the building of the City Zion, and Jerusalem in Palestine will in due time be cleansed and become a holy city and the habitation of the Jews after they are cleansed and are willing to accept Jesus Christ as their Redeemer.”</a:t>
            </a:r>
          </a:p>
          <a:p>
            <a:pPr fontAlgn="base"/>
            <a:r>
              <a:rPr lang="en-US" sz="1200" dirty="0">
                <a:solidFill>
                  <a:schemeClr val="accent1">
                    <a:lumMod val="20000"/>
                    <a:lumOff val="80000"/>
                  </a:schemeClr>
                </a:solidFill>
              </a:rPr>
              <a:t>President Joseph Fielding Smith </a:t>
            </a:r>
            <a:br>
              <a:rPr lang="en-US" dirty="0">
                <a:solidFill>
                  <a:schemeClr val="accent1">
                    <a:lumMod val="20000"/>
                    <a:lumOff val="80000"/>
                  </a:schemeClr>
                </a:solidFill>
              </a:rPr>
            </a:br>
            <a:endParaRPr lang="en-US" dirty="0">
              <a:solidFill>
                <a:schemeClr val="accent1">
                  <a:lumMod val="20000"/>
                  <a:lumOff val="80000"/>
                </a:schemeClr>
              </a:solidFill>
            </a:endParaRPr>
          </a:p>
        </p:txBody>
      </p:sp>
      <p:pic>
        <p:nvPicPr>
          <p:cNvPr id="9222" name="Picture 6" descr="http://i658.photobucket.com/albums/uu309/miltonposada/Israeli_Fla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037" y="3600986"/>
            <a:ext cx="3438525" cy="25050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abflags.com/_flags/flags-of-the-world/United%20States%20flag/United%20States%20flag-XXL-anim.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41029" y="1015663"/>
            <a:ext cx="3202214" cy="18252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 old person in a suit and tie&#10;&#10;Description automatically generated">
            <a:extLst>
              <a:ext uri="{FF2B5EF4-FFF2-40B4-BE49-F238E27FC236}">
                <a16:creationId xmlns:a16="http://schemas.microsoft.com/office/drawing/2014/main" id="{C6AF160B-6F09-2B3C-DAA0-175A7EA4D0D6}"/>
              </a:ext>
            </a:extLst>
          </p:cNvPr>
          <p:cNvPicPr>
            <a:picLocks noChangeAspect="1"/>
          </p:cNvPicPr>
          <p:nvPr/>
        </p:nvPicPr>
        <p:blipFill>
          <a:blip r:embed="rId5" cstate="print">
            <a:extLst>
              <a:ext uri="{28A0092B-C50C-407E-A947-70E740481C1C}">
                <a14:useLocalDpi xmlns:a14="http://schemas.microsoft.com/office/drawing/2010/main" val="0"/>
              </a:ext>
            </a:extLst>
          </a:blip>
          <a:srcRect t="1784"/>
          <a:stretch/>
        </p:blipFill>
        <p:spPr>
          <a:xfrm>
            <a:off x="11222839" y="170916"/>
            <a:ext cx="794879" cy="1085837"/>
          </a:xfrm>
          <a:prstGeom prst="rect">
            <a:avLst/>
          </a:prstGeom>
        </p:spPr>
      </p:pic>
    </p:spTree>
    <p:extLst>
      <p:ext uri="{BB962C8B-B14F-4D97-AF65-F5344CB8AC3E}">
        <p14:creationId xmlns:p14="http://schemas.microsoft.com/office/powerpoint/2010/main" val="184590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3DA145-C5F2-4781-9B17-1AD3387D0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5761" y="1015663"/>
            <a:ext cx="6478953" cy="2862322"/>
          </a:xfrm>
          <a:prstGeom prst="rect">
            <a:avLst/>
          </a:prstGeom>
          <a:noFill/>
        </p:spPr>
        <p:txBody>
          <a:bodyPr wrap="square" rtlCol="0">
            <a:spAutoFit/>
          </a:bodyPr>
          <a:lstStyle/>
          <a:p>
            <a:pPr fontAlgn="base"/>
            <a:r>
              <a:rPr lang="en-US" dirty="0">
                <a:solidFill>
                  <a:schemeClr val="accent1">
                    <a:lumMod val="20000"/>
                    <a:lumOff val="80000"/>
                  </a:schemeClr>
                </a:solidFill>
              </a:rPr>
              <a:t>Zion is the opposite of the world, or spiritual Babylon. In preparation for the Millennium, therefore, Babylon must be destroyed. </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The cry to all people is, “Go ye out from among the nations, even from Babylon, from the midst of wickedness, which is spiritual Babylon. … and he that </a:t>
            </a:r>
            <a:r>
              <a:rPr lang="en-US" dirty="0" err="1">
                <a:solidFill>
                  <a:schemeClr val="accent1">
                    <a:lumMod val="20000"/>
                    <a:lumOff val="80000"/>
                  </a:schemeClr>
                </a:solidFill>
              </a:rPr>
              <a:t>goeth</a:t>
            </a:r>
            <a:r>
              <a:rPr lang="en-US" dirty="0">
                <a:solidFill>
                  <a:schemeClr val="accent1">
                    <a:lumMod val="20000"/>
                    <a:lumOff val="80000"/>
                  </a:schemeClr>
                </a:solidFill>
              </a:rPr>
              <a:t>, let him not look back lest sudden destruction shall come upon him.” When one </a:t>
            </a:r>
            <a:r>
              <a:rPr lang="en-US" i="1" dirty="0">
                <a:solidFill>
                  <a:schemeClr val="accent1">
                    <a:lumMod val="20000"/>
                    <a:lumOff val="80000"/>
                  </a:schemeClr>
                </a:solidFill>
              </a:rPr>
              <a:t>flees</a:t>
            </a:r>
            <a:r>
              <a:rPr lang="en-US" dirty="0">
                <a:solidFill>
                  <a:schemeClr val="accent1">
                    <a:lumMod val="20000"/>
                    <a:lumOff val="80000"/>
                  </a:schemeClr>
                </a:solidFill>
              </a:rPr>
              <a:t> Babylon, one </a:t>
            </a:r>
            <a:r>
              <a:rPr lang="en-US" i="1" dirty="0">
                <a:solidFill>
                  <a:schemeClr val="accent1">
                    <a:lumMod val="20000"/>
                    <a:lumOff val="80000"/>
                  </a:schemeClr>
                </a:solidFill>
              </a:rPr>
              <a:t>gathers</a:t>
            </a:r>
            <a:r>
              <a:rPr lang="en-US" dirty="0">
                <a:solidFill>
                  <a:schemeClr val="accent1">
                    <a:lumMod val="20000"/>
                    <a:lumOff val="80000"/>
                  </a:schemeClr>
                </a:solidFill>
              </a:rPr>
              <a:t> to Zion and her stakes.</a:t>
            </a:r>
          </a:p>
          <a:p>
            <a:pPr fontAlgn="base"/>
            <a:r>
              <a:rPr lang="en-US" sz="1200" dirty="0">
                <a:solidFill>
                  <a:schemeClr val="accent1">
                    <a:lumMod val="20000"/>
                    <a:lumOff val="80000"/>
                  </a:schemeClr>
                </a:solidFill>
              </a:rPr>
              <a:t>Student Manual</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Gathering</a:t>
            </a:r>
          </a:p>
        </p:txBody>
      </p:sp>
      <p:sp>
        <p:nvSpPr>
          <p:cNvPr id="2" name="TextBox 1"/>
          <p:cNvSpPr txBox="1"/>
          <p:nvPr/>
        </p:nvSpPr>
        <p:spPr>
          <a:xfrm>
            <a:off x="0" y="6488668"/>
            <a:ext cx="1785257" cy="369332"/>
          </a:xfrm>
          <a:prstGeom prst="rect">
            <a:avLst/>
          </a:prstGeom>
          <a:noFill/>
        </p:spPr>
        <p:txBody>
          <a:bodyPr wrap="square" rtlCol="0">
            <a:spAutoFit/>
          </a:bodyPr>
          <a:lstStyle/>
          <a:p>
            <a:r>
              <a:rPr lang="en-US" dirty="0">
                <a:solidFill>
                  <a:schemeClr val="accent1">
                    <a:lumMod val="20000"/>
                    <a:lumOff val="80000"/>
                  </a:schemeClr>
                </a:solidFill>
              </a:rPr>
              <a:t>D&amp;C 84:4</a:t>
            </a:r>
          </a:p>
        </p:txBody>
      </p:sp>
      <p:sp>
        <p:nvSpPr>
          <p:cNvPr id="9" name="TextBox 8"/>
          <p:cNvSpPr txBox="1"/>
          <p:nvPr/>
        </p:nvSpPr>
        <p:spPr>
          <a:xfrm>
            <a:off x="6800029" y="4556286"/>
            <a:ext cx="4302989" cy="1384995"/>
          </a:xfrm>
          <a:prstGeom prst="rect">
            <a:avLst/>
          </a:prstGeom>
          <a:noFill/>
        </p:spPr>
        <p:txBody>
          <a:bodyPr wrap="square" rtlCol="0">
            <a:spAutoFit/>
          </a:bodyPr>
          <a:lstStyle/>
          <a:p>
            <a:pPr fontAlgn="base"/>
            <a:r>
              <a:rPr lang="en-US" dirty="0">
                <a:solidFill>
                  <a:schemeClr val="accent1">
                    <a:lumMod val="20000"/>
                    <a:lumOff val="80000"/>
                  </a:schemeClr>
                </a:solidFill>
              </a:rPr>
              <a:t>“The gathering of Israel consists of receiving the truth, gaining again a true knowledge of the Redeemer, and coming back into the true fold of the Good Shepherd”</a:t>
            </a:r>
          </a:p>
          <a:p>
            <a:pPr fontAlgn="base"/>
            <a:r>
              <a:rPr lang="en-US" sz="1200" dirty="0">
                <a:solidFill>
                  <a:schemeClr val="accent1">
                    <a:lumMod val="20000"/>
                    <a:lumOff val="80000"/>
                  </a:schemeClr>
                </a:solidFill>
              </a:rPr>
              <a:t>Elder Bruce R. McConkie</a:t>
            </a:r>
          </a:p>
        </p:txBody>
      </p:sp>
      <p:grpSp>
        <p:nvGrpSpPr>
          <p:cNvPr id="17" name="Group 16">
            <a:extLst>
              <a:ext uri="{FF2B5EF4-FFF2-40B4-BE49-F238E27FC236}">
                <a16:creationId xmlns:a16="http://schemas.microsoft.com/office/drawing/2014/main" id="{7F4EDAF5-D587-5480-E829-01DD77859FFB}"/>
              </a:ext>
            </a:extLst>
          </p:cNvPr>
          <p:cNvGrpSpPr/>
          <p:nvPr/>
        </p:nvGrpSpPr>
        <p:grpSpPr>
          <a:xfrm>
            <a:off x="2126200" y="3682894"/>
            <a:ext cx="3855856" cy="2973152"/>
            <a:chOff x="2126200" y="3682894"/>
            <a:chExt cx="3855856" cy="2973152"/>
          </a:xfrm>
        </p:grpSpPr>
        <p:pic>
          <p:nvPicPr>
            <p:cNvPr id="14" name="Picture 13">
              <a:extLst>
                <a:ext uri="{FF2B5EF4-FFF2-40B4-BE49-F238E27FC236}">
                  <a16:creationId xmlns:a16="http://schemas.microsoft.com/office/drawing/2014/main" id="{800DDF38-0DE0-67D2-B71F-F60E43DC54FA}"/>
                </a:ext>
              </a:extLst>
            </p:cNvPr>
            <p:cNvPicPr>
              <a:picLocks noChangeAspect="1"/>
            </p:cNvPicPr>
            <p:nvPr/>
          </p:nvPicPr>
          <p:blipFill>
            <a:blip r:embed="rId3"/>
            <a:stretch>
              <a:fillRect/>
            </a:stretch>
          </p:blipFill>
          <p:spPr>
            <a:xfrm>
              <a:off x="2126200" y="3682894"/>
              <a:ext cx="3855856" cy="2778609"/>
            </a:xfrm>
            <a:prstGeom prst="rect">
              <a:avLst/>
            </a:prstGeom>
          </p:spPr>
        </p:pic>
        <p:sp>
          <p:nvSpPr>
            <p:cNvPr id="16" name="TextBox 15">
              <a:extLst>
                <a:ext uri="{FF2B5EF4-FFF2-40B4-BE49-F238E27FC236}">
                  <a16:creationId xmlns:a16="http://schemas.microsoft.com/office/drawing/2014/main" id="{6706E2E9-B3E5-DAF3-FF47-636AEEBA02AD}"/>
                </a:ext>
              </a:extLst>
            </p:cNvPr>
            <p:cNvSpPr txBox="1"/>
            <p:nvPr/>
          </p:nvSpPr>
          <p:spPr>
            <a:xfrm>
              <a:off x="2126200" y="6394436"/>
              <a:ext cx="1172477" cy="261610"/>
            </a:xfrm>
            <a:prstGeom prst="rect">
              <a:avLst/>
            </a:prstGeom>
            <a:noFill/>
          </p:spPr>
          <p:txBody>
            <a:bodyPr wrap="square">
              <a:spAutoFit/>
            </a:bodyPr>
            <a:lstStyle/>
            <a:p>
              <a:pPr fontAlgn="base"/>
              <a:r>
                <a:rPr lang="en-US" sz="1100" dirty="0">
                  <a:solidFill>
                    <a:schemeClr val="accent1">
                      <a:lumMod val="20000"/>
                      <a:lumOff val="80000"/>
                    </a:schemeClr>
                  </a:solidFill>
                </a:rPr>
                <a:t>Ruins of Babylon</a:t>
              </a:r>
            </a:p>
          </p:txBody>
        </p:sp>
      </p:grpSp>
      <p:pic>
        <p:nvPicPr>
          <p:cNvPr id="21" name="Picture 20">
            <a:extLst>
              <a:ext uri="{FF2B5EF4-FFF2-40B4-BE49-F238E27FC236}">
                <a16:creationId xmlns:a16="http://schemas.microsoft.com/office/drawing/2014/main" id="{7DBFBF4A-357E-E38C-D23D-73890C1AD76E}"/>
              </a:ext>
            </a:extLst>
          </p:cNvPr>
          <p:cNvPicPr>
            <a:picLocks noChangeAspect="1"/>
          </p:cNvPicPr>
          <p:nvPr/>
        </p:nvPicPr>
        <p:blipFill>
          <a:blip r:embed="rId4"/>
          <a:stretch>
            <a:fillRect/>
          </a:stretch>
        </p:blipFill>
        <p:spPr>
          <a:xfrm>
            <a:off x="6910475" y="1543366"/>
            <a:ext cx="4219883" cy="2393465"/>
          </a:xfrm>
          <a:prstGeom prst="rect">
            <a:avLst/>
          </a:prstGeom>
        </p:spPr>
      </p:pic>
      <p:pic>
        <p:nvPicPr>
          <p:cNvPr id="23" name="Picture 22" descr="A person wearing glasses and a suit&#10;&#10;Description automatically generated">
            <a:extLst>
              <a:ext uri="{FF2B5EF4-FFF2-40B4-BE49-F238E27FC236}">
                <a16:creationId xmlns:a16="http://schemas.microsoft.com/office/drawing/2014/main" id="{6A21C45E-BBAF-F61A-90FC-CBBE650DF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0358" y="5510019"/>
            <a:ext cx="821034" cy="1146027"/>
          </a:xfrm>
          <a:prstGeom prst="rect">
            <a:avLst/>
          </a:prstGeom>
        </p:spPr>
      </p:pic>
    </p:spTree>
    <p:extLst>
      <p:ext uri="{BB962C8B-B14F-4D97-AF65-F5344CB8AC3E}">
        <p14:creationId xmlns:p14="http://schemas.microsoft.com/office/powerpoint/2010/main" val="358625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F8B3051-8EFE-401C-9382-CC96245FD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15761" y="1015663"/>
            <a:ext cx="6478953" cy="3416320"/>
          </a:xfrm>
          <a:prstGeom prst="rect">
            <a:avLst/>
          </a:prstGeom>
          <a:noFill/>
        </p:spPr>
        <p:txBody>
          <a:bodyPr wrap="square" rtlCol="0">
            <a:spAutoFit/>
          </a:bodyPr>
          <a:lstStyle/>
          <a:p>
            <a:pPr fontAlgn="base"/>
            <a:r>
              <a:rPr lang="en-US" dirty="0">
                <a:solidFill>
                  <a:schemeClr val="accent1">
                    <a:lumMod val="20000"/>
                    <a:lumOff val="80000"/>
                  </a:schemeClr>
                </a:solidFill>
              </a:rPr>
              <a:t>“The Lord manifested Himself in ancient Israel in a cloud, shaped as a pillar, which became luminous at night.</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 It guided the people on the journey to Canaan. </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It stood at the entrance to the Sanctuary, and in it God spoke to Moses. It rested on the Sanctuary and filled it, when that sacred tent was set up. </a:t>
            </a:r>
          </a:p>
          <a:p>
            <a:pPr fontAlgn="base"/>
            <a:endParaRPr lang="en-US" dirty="0">
              <a:solidFill>
                <a:schemeClr val="accent1">
                  <a:lumMod val="20000"/>
                  <a:lumOff val="80000"/>
                </a:schemeClr>
              </a:solidFill>
            </a:endParaRPr>
          </a:p>
          <a:p>
            <a:pPr fontAlgn="base"/>
            <a:r>
              <a:rPr lang="en-US" dirty="0">
                <a:solidFill>
                  <a:schemeClr val="accent1">
                    <a:lumMod val="20000"/>
                    <a:lumOff val="80000"/>
                  </a:schemeClr>
                </a:solidFill>
              </a:rPr>
              <a:t>It was the visible sign of God’s guiding and protecting care over His people.” </a:t>
            </a:r>
          </a:p>
          <a:p>
            <a:pPr fontAlgn="base"/>
            <a:r>
              <a:rPr lang="en-US" sz="1200" dirty="0">
                <a:solidFill>
                  <a:schemeClr val="accent1">
                    <a:lumMod val="20000"/>
                    <a:lumOff val="80000"/>
                  </a:schemeClr>
                </a:solidFill>
              </a:rPr>
              <a:t>Smith and Sjodahl</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“A Cloud Shall Rest Upon It”</a:t>
            </a:r>
          </a:p>
        </p:txBody>
      </p:sp>
      <p:sp>
        <p:nvSpPr>
          <p:cNvPr id="2" name="TextBox 1"/>
          <p:cNvSpPr txBox="1"/>
          <p:nvPr/>
        </p:nvSpPr>
        <p:spPr>
          <a:xfrm>
            <a:off x="0" y="6488668"/>
            <a:ext cx="1785257" cy="369332"/>
          </a:xfrm>
          <a:prstGeom prst="rect">
            <a:avLst/>
          </a:prstGeom>
          <a:noFill/>
        </p:spPr>
        <p:txBody>
          <a:bodyPr wrap="square" rtlCol="0">
            <a:spAutoFit/>
          </a:bodyPr>
          <a:lstStyle/>
          <a:p>
            <a:r>
              <a:rPr lang="en-US" dirty="0">
                <a:solidFill>
                  <a:schemeClr val="accent1">
                    <a:lumMod val="20000"/>
                    <a:lumOff val="80000"/>
                  </a:schemeClr>
                </a:solidFill>
              </a:rPr>
              <a:t>D&amp;C 84:5</a:t>
            </a:r>
          </a:p>
        </p:txBody>
      </p:sp>
      <p:pic>
        <p:nvPicPr>
          <p:cNvPr id="10" name="Picture 9">
            <a:extLst>
              <a:ext uri="{FF2B5EF4-FFF2-40B4-BE49-F238E27FC236}">
                <a16:creationId xmlns:a16="http://schemas.microsoft.com/office/drawing/2014/main" id="{C439F868-DAF8-4ADF-9520-C002F09BB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313" y="4340332"/>
            <a:ext cx="3289300" cy="2197100"/>
          </a:xfrm>
          <a:prstGeom prst="rect">
            <a:avLst/>
          </a:prstGeom>
        </p:spPr>
      </p:pic>
      <p:pic>
        <p:nvPicPr>
          <p:cNvPr id="13" name="Picture 12">
            <a:extLst>
              <a:ext uri="{FF2B5EF4-FFF2-40B4-BE49-F238E27FC236}">
                <a16:creationId xmlns:a16="http://schemas.microsoft.com/office/drawing/2014/main" id="{9101500B-42CB-4E09-8627-FFCDFD505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09" y="3846481"/>
            <a:ext cx="2084832" cy="2816352"/>
          </a:xfrm>
          <a:prstGeom prst="rect">
            <a:avLst/>
          </a:prstGeom>
        </p:spPr>
      </p:pic>
      <p:pic>
        <p:nvPicPr>
          <p:cNvPr id="5" name="Picture 4">
            <a:extLst>
              <a:ext uri="{FF2B5EF4-FFF2-40B4-BE49-F238E27FC236}">
                <a16:creationId xmlns:a16="http://schemas.microsoft.com/office/drawing/2014/main" id="{3EAA4407-54B3-2522-A060-22D21ECDE61E}"/>
              </a:ext>
            </a:extLst>
          </p:cNvPr>
          <p:cNvPicPr>
            <a:picLocks noChangeAspect="1"/>
          </p:cNvPicPr>
          <p:nvPr/>
        </p:nvPicPr>
        <p:blipFill>
          <a:blip r:embed="rId5"/>
          <a:stretch>
            <a:fillRect/>
          </a:stretch>
        </p:blipFill>
        <p:spPr>
          <a:xfrm>
            <a:off x="8176485" y="1117571"/>
            <a:ext cx="2533743" cy="2533743"/>
          </a:xfrm>
          <a:prstGeom prst="rect">
            <a:avLst/>
          </a:prstGeom>
        </p:spPr>
      </p:pic>
    </p:spTree>
    <p:extLst>
      <p:ext uri="{BB962C8B-B14F-4D97-AF65-F5344CB8AC3E}">
        <p14:creationId xmlns:p14="http://schemas.microsoft.com/office/powerpoint/2010/main" val="30799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fade">
                                      <p:cBhvr>
                                        <p:cTn id="20" dur="500"/>
                                        <p:tgtEl>
                                          <p:spTgt spid="4">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847535-1D0C-47A2-A3F0-96FED9CF0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18440" y="6355834"/>
            <a:ext cx="3058885" cy="369332"/>
          </a:xfrm>
          <a:prstGeom prst="rect">
            <a:avLst/>
          </a:prstGeom>
          <a:noFill/>
        </p:spPr>
        <p:txBody>
          <a:bodyPr wrap="square" rtlCol="0">
            <a:spAutoFit/>
          </a:bodyPr>
          <a:lstStyle/>
          <a:p>
            <a:r>
              <a:rPr lang="en-US" dirty="0">
                <a:solidFill>
                  <a:schemeClr val="accent1">
                    <a:lumMod val="20000"/>
                    <a:lumOff val="80000"/>
                  </a:schemeClr>
                </a:solidFill>
              </a:rPr>
              <a:t>D&amp;C 84:</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A Priesthood Line of Authority</a:t>
            </a:r>
          </a:p>
        </p:txBody>
      </p:sp>
      <p:sp>
        <p:nvSpPr>
          <p:cNvPr id="8" name="TextBox 7"/>
          <p:cNvSpPr txBox="1"/>
          <p:nvPr/>
        </p:nvSpPr>
        <p:spPr>
          <a:xfrm>
            <a:off x="118440" y="1831519"/>
            <a:ext cx="4508664" cy="2677656"/>
          </a:xfrm>
          <a:prstGeom prst="rect">
            <a:avLst/>
          </a:prstGeom>
          <a:noFill/>
        </p:spPr>
        <p:txBody>
          <a:bodyPr wrap="square" rtlCol="0">
            <a:spAutoFit/>
          </a:bodyPr>
          <a:lstStyle/>
          <a:p>
            <a:r>
              <a:rPr lang="en-US" sz="2800" dirty="0">
                <a:solidFill>
                  <a:schemeClr val="accent1">
                    <a:lumMod val="20000"/>
                    <a:lumOff val="80000"/>
                  </a:schemeClr>
                </a:solidFill>
              </a:rPr>
              <a:t>Priesthood line of authority shows how priesthood authority has been conferred from one priesthood holder to another, from Jesus Christ to a priesthood holder today.</a:t>
            </a:r>
          </a:p>
        </p:txBody>
      </p:sp>
      <p:pic>
        <p:nvPicPr>
          <p:cNvPr id="5" name="Picture 4">
            <a:extLst>
              <a:ext uri="{FF2B5EF4-FFF2-40B4-BE49-F238E27FC236}">
                <a16:creationId xmlns:a16="http://schemas.microsoft.com/office/drawing/2014/main" id="{E9D10105-74E0-4E24-89F9-750A47146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6699" y="1015663"/>
            <a:ext cx="8065707" cy="5535648"/>
          </a:xfrm>
          <a:prstGeom prst="rect">
            <a:avLst/>
          </a:prstGeom>
        </p:spPr>
      </p:pic>
    </p:spTree>
    <p:extLst>
      <p:ext uri="{BB962C8B-B14F-4D97-AF65-F5344CB8AC3E}">
        <p14:creationId xmlns:p14="http://schemas.microsoft.com/office/powerpoint/2010/main" val="253694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48DE6C4-C9A4-207F-88FB-8B5A67541FDC}"/>
              </a:ext>
            </a:extLst>
          </p:cNvPr>
          <p:cNvGrpSpPr/>
          <p:nvPr/>
        </p:nvGrpSpPr>
        <p:grpSpPr>
          <a:xfrm>
            <a:off x="0" y="-148856"/>
            <a:ext cx="12312502" cy="7006856"/>
            <a:chOff x="0" y="-148856"/>
            <a:chExt cx="12312502" cy="7006856"/>
          </a:xfrm>
        </p:grpSpPr>
        <p:pic>
          <p:nvPicPr>
            <p:cNvPr id="3" name="Picture 2">
              <a:extLst>
                <a:ext uri="{FF2B5EF4-FFF2-40B4-BE49-F238E27FC236}">
                  <a16:creationId xmlns:a16="http://schemas.microsoft.com/office/drawing/2014/main" id="{8B274C58-F524-4361-89CC-1466D48665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56"/>
              <a:ext cx="12312502" cy="7006856"/>
            </a:xfrm>
            <a:prstGeom prst="rect">
              <a:avLst/>
            </a:prstGeom>
          </p:spPr>
        </p:pic>
        <p:pic>
          <p:nvPicPr>
            <p:cNvPr id="4" name="Picture 3">
              <a:extLst>
                <a:ext uri="{FF2B5EF4-FFF2-40B4-BE49-F238E27FC236}">
                  <a16:creationId xmlns:a16="http://schemas.microsoft.com/office/drawing/2014/main" id="{27BB332B-878B-ED5F-01DF-41B61D329D82}"/>
                </a:ext>
              </a:extLst>
            </p:cNvPr>
            <p:cNvPicPr>
              <a:picLocks noChangeAspect="1"/>
            </p:cNvPicPr>
            <p:nvPr/>
          </p:nvPicPr>
          <p:blipFill>
            <a:blip r:embed="rId3"/>
            <a:stretch>
              <a:fillRect/>
            </a:stretch>
          </p:blipFill>
          <p:spPr>
            <a:xfrm>
              <a:off x="9153144" y="3152401"/>
              <a:ext cx="1186676" cy="1328159"/>
            </a:xfrm>
            <a:prstGeom prst="rect">
              <a:avLst/>
            </a:prstGeom>
          </p:spPr>
        </p:pic>
      </p:grpSp>
    </p:spTree>
    <p:extLst>
      <p:ext uri="{BB962C8B-B14F-4D97-AF65-F5344CB8AC3E}">
        <p14:creationId xmlns:p14="http://schemas.microsoft.com/office/powerpoint/2010/main" val="93244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0B3576-E815-4D2A-9F01-7502593EB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accent1">
                    <a:lumMod val="20000"/>
                    <a:lumOff val="80000"/>
                  </a:schemeClr>
                </a:solidFill>
                <a:latin typeface="Abadi" panose="020B0604020104020204" pitchFamily="34" charset="0"/>
              </a:rPr>
              <a:t>Who Was Jethro?</a:t>
            </a:r>
          </a:p>
        </p:txBody>
      </p:sp>
      <p:sp>
        <p:nvSpPr>
          <p:cNvPr id="14" name="Rectangle 13"/>
          <p:cNvSpPr>
            <a:spLocks noChangeArrowheads="1"/>
          </p:cNvSpPr>
          <p:nvPr/>
        </p:nvSpPr>
        <p:spPr bwMode="auto">
          <a:xfrm>
            <a:off x="435428" y="1541424"/>
            <a:ext cx="7053943"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dirty="0">
                <a:solidFill>
                  <a:schemeClr val="accent1">
                    <a:lumMod val="20000"/>
                    <a:lumOff val="80000"/>
                  </a:schemeClr>
                </a:solidFill>
              </a:rPr>
              <a:t>“The descent of this authority, or divine power, from Adam to Moses is here given in the Lord’s own words to Joseph Smith. Moses received it from Jethro, a priest of the house of Midian. </a:t>
            </a:r>
          </a:p>
          <a:p>
            <a:endParaRPr lang="en-US" dirty="0">
              <a:solidFill>
                <a:schemeClr val="accent1">
                  <a:lumMod val="20000"/>
                  <a:lumOff val="80000"/>
                </a:schemeClr>
              </a:solidFill>
            </a:endParaRPr>
          </a:p>
          <a:p>
            <a:r>
              <a:rPr lang="en-US" dirty="0">
                <a:solidFill>
                  <a:schemeClr val="accent1">
                    <a:lumMod val="20000"/>
                    <a:lumOff val="80000"/>
                  </a:schemeClr>
                </a:solidFill>
              </a:rPr>
              <a:t>The </a:t>
            </a:r>
            <a:r>
              <a:rPr lang="en-US" dirty="0" err="1">
                <a:solidFill>
                  <a:schemeClr val="accent1">
                    <a:lumMod val="20000"/>
                    <a:lumOff val="80000"/>
                  </a:schemeClr>
                </a:solidFill>
              </a:rPr>
              <a:t>Midianites</a:t>
            </a:r>
            <a:r>
              <a:rPr lang="en-US" dirty="0">
                <a:solidFill>
                  <a:schemeClr val="accent1">
                    <a:lumMod val="20000"/>
                    <a:lumOff val="80000"/>
                  </a:schemeClr>
                </a:solidFill>
              </a:rPr>
              <a:t> were descendants of Abraham, through the children of </a:t>
            </a:r>
            <a:r>
              <a:rPr lang="en-US" dirty="0" err="1">
                <a:solidFill>
                  <a:schemeClr val="accent1">
                    <a:lumMod val="20000"/>
                    <a:lumOff val="80000"/>
                  </a:schemeClr>
                </a:solidFill>
              </a:rPr>
              <a:t>Keturah</a:t>
            </a:r>
            <a:r>
              <a:rPr lang="en-US" dirty="0">
                <a:solidFill>
                  <a:schemeClr val="accent1">
                    <a:lumMod val="20000"/>
                    <a:lumOff val="80000"/>
                  </a:schemeClr>
                </a:solidFill>
              </a:rPr>
              <a:t>, wife of Abraham, therefore the </a:t>
            </a:r>
            <a:r>
              <a:rPr lang="en-US" dirty="0" err="1">
                <a:solidFill>
                  <a:schemeClr val="accent1">
                    <a:lumMod val="20000"/>
                    <a:lumOff val="80000"/>
                  </a:schemeClr>
                </a:solidFill>
              </a:rPr>
              <a:t>Midianites</a:t>
            </a:r>
            <a:r>
              <a:rPr lang="en-US" dirty="0">
                <a:solidFill>
                  <a:schemeClr val="accent1">
                    <a:lumMod val="20000"/>
                    <a:lumOff val="80000"/>
                  </a:schemeClr>
                </a:solidFill>
              </a:rPr>
              <a:t>, who were neighbors to the Israelites in Palestine, were related to the Israelites, and were Hebrews. </a:t>
            </a:r>
          </a:p>
          <a:p>
            <a:endParaRPr lang="en-US" dirty="0">
              <a:solidFill>
                <a:schemeClr val="accent1">
                  <a:lumMod val="20000"/>
                  <a:lumOff val="80000"/>
                </a:schemeClr>
              </a:solidFill>
            </a:endParaRPr>
          </a:p>
          <a:p>
            <a:r>
              <a:rPr lang="en-US" dirty="0">
                <a:solidFill>
                  <a:schemeClr val="accent1">
                    <a:lumMod val="20000"/>
                    <a:lumOff val="80000"/>
                  </a:schemeClr>
                </a:solidFill>
              </a:rPr>
              <a:t>As descendants of Abraham they were entitled through their faithfulness to his blessings </a:t>
            </a:r>
            <a:r>
              <a:rPr lang="en-US" dirty="0">
                <a:solidFill>
                  <a:srgbClr val="FFFF00"/>
                </a:solidFill>
              </a:rPr>
              <a:t>(see Abraham 2:9–11), </a:t>
            </a:r>
            <a:r>
              <a:rPr lang="en-US" dirty="0">
                <a:solidFill>
                  <a:schemeClr val="accent1">
                    <a:lumMod val="20000"/>
                    <a:lumOff val="80000"/>
                  </a:schemeClr>
                </a:solidFill>
              </a:rPr>
              <a:t>and in the days of Moses and preceding them, in Midian the Priesthood was found.” </a:t>
            </a:r>
            <a:r>
              <a:rPr lang="en-US" sz="1200" dirty="0">
                <a:solidFill>
                  <a:schemeClr val="accent1">
                    <a:lumMod val="20000"/>
                    <a:lumOff val="80000"/>
                  </a:schemeClr>
                </a:solidFill>
              </a:rPr>
              <a:t>Joseph Smith</a:t>
            </a:r>
            <a:endParaRPr kumimoji="0" lang="en-US" altLang="en-US" sz="1200" b="0" i="0" u="none" strike="noStrike" cap="none" normalizeH="0" baseline="0" dirty="0">
              <a:ln>
                <a:noFill/>
              </a:ln>
              <a:solidFill>
                <a:schemeClr val="accent1">
                  <a:lumMod val="20000"/>
                  <a:lumOff val="80000"/>
                </a:schemeClr>
              </a:solidFill>
              <a:effectLst/>
            </a:endParaRPr>
          </a:p>
        </p:txBody>
      </p:sp>
      <p:pic>
        <p:nvPicPr>
          <p:cNvPr id="4" name="Picture 3">
            <a:extLst>
              <a:ext uri="{FF2B5EF4-FFF2-40B4-BE49-F238E27FC236}">
                <a16:creationId xmlns:a16="http://schemas.microsoft.com/office/drawing/2014/main" id="{777C4D7C-F0A4-4B56-9325-3668DF8AA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435" y="1880781"/>
            <a:ext cx="2984500" cy="3606800"/>
          </a:xfrm>
          <a:prstGeom prst="rect">
            <a:avLst/>
          </a:prstGeom>
        </p:spPr>
      </p:pic>
    </p:spTree>
    <p:extLst>
      <p:ext uri="{BB962C8B-B14F-4D97-AF65-F5344CB8AC3E}">
        <p14:creationId xmlns:p14="http://schemas.microsoft.com/office/powerpoint/2010/main" val="417764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fade">
                                      <p:cBhvr>
                                        <p:cTn id="1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4454</Words>
  <Application>Microsoft Office PowerPoint</Application>
  <PresentationFormat>Widescreen</PresentationFormat>
  <Paragraphs>233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Abadi</vt:lpstr>
      <vt:lpstr>Maiandra GD</vt:lpstr>
      <vt:lpstr>Calibri Light</vt:lpstr>
      <vt:lpstr>Californian FB</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38</cp:revision>
  <dcterms:created xsi:type="dcterms:W3CDTF">2014-12-01T13:41:52Z</dcterms:created>
  <dcterms:modified xsi:type="dcterms:W3CDTF">2025-01-01T16:17:35Z</dcterms:modified>
</cp:coreProperties>
</file>