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77" r:id="rId3"/>
    <p:sldId id="258" r:id="rId4"/>
    <p:sldId id="259" r:id="rId5"/>
    <p:sldId id="260" r:id="rId6"/>
    <p:sldId id="261" r:id="rId7"/>
    <p:sldId id="262" r:id="rId8"/>
    <p:sldId id="269" r:id="rId9"/>
    <p:sldId id="264" r:id="rId10"/>
    <p:sldId id="267" r:id="rId11"/>
    <p:sldId id="265" r:id="rId12"/>
    <p:sldId id="266" r:id="rId13"/>
    <p:sldId id="270" r:id="rId14"/>
    <p:sldId id="268" r:id="rId15"/>
    <p:sldId id="275" r:id="rId16"/>
    <p:sldId id="272" r:id="rId17"/>
    <p:sldId id="274" r:id="rId18"/>
    <p:sldId id="257" r:id="rId19"/>
    <p:sldId id="263" r:id="rId20"/>
    <p:sldId id="273" r:id="rId21"/>
  </p:sldIdLst>
  <p:sldSz cx="12192000" cy="6858000"/>
  <p:notesSz cx="6858000" cy="9144000"/>
  <p:embeddedFontLst>
    <p:embeddedFont>
      <p:font typeface="Abadi" panose="020B0604020104020204" pitchFamily="34" charset="0"/>
      <p:regular r:id="rId22"/>
    </p:embeddedFont>
    <p:embeddedFont>
      <p:font typeface="Comic Sans MS" panose="030F0702030302020204" pitchFamily="66" charset="0"/>
      <p:regular r:id="rId23"/>
      <p:bold r:id="rId24"/>
      <p:italic r:id="rId25"/>
      <p:boldItalic r:id="rId26"/>
    </p:embeddedFont>
    <p:embeddedFont>
      <p:font typeface="Georgia" panose="02040502050405020303" pitchFamily="18" charset="0"/>
      <p:regular r:id="rId27"/>
      <p:bold r:id="rId28"/>
      <p:italic r:id="rId29"/>
      <p:boldItalic r:id="rId30"/>
    </p:embeddedFont>
    <p:embeddedFont>
      <p:font typeface="Harrington" panose="04040505050A02020702" pitchFamily="82" charset="0"/>
      <p:regular r:id="rId31"/>
    </p:embeddedFont>
    <p:embeddedFont>
      <p:font typeface="helvetica" panose="020B0604020202020204" pitchFamily="34" charset="0"/>
      <p:regular r:id="rId32"/>
      <p:bold r:id="rId33"/>
      <p:italic r:id="rId34"/>
      <p:boldItalic r:id="rId35"/>
    </p:embeddedFont>
    <p:embeddedFont>
      <p:font typeface="Tempus Sans ITC" panose="04020404030D07020202" pitchFamily="82" charset="0"/>
      <p:regular r:id="rId3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F350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8" autoAdjust="0"/>
    <p:restoredTop sz="94660"/>
  </p:normalViewPr>
  <p:slideViewPr>
    <p:cSldViewPr snapToGrid="0">
      <p:cViewPr varScale="1">
        <p:scale>
          <a:sx n="111" d="100"/>
          <a:sy n="111" d="100"/>
        </p:scale>
        <p:origin x="414"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font" Target="fonts/font1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font" Target="fonts/font12.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font" Target="fonts/font11.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font" Target="fonts/font1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font" Target="fonts/font14.fntdata"/><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BC668CB-F9DA-44DB-AD86-D2096986577C}" type="datetimeFigureOut">
              <a:rPr lang="en-US" smtClean="0"/>
              <a:t>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2103E1-5C78-4502-BAD4-49629FB3ABFB}" type="slidenum">
              <a:rPr lang="en-US" smtClean="0"/>
              <a:t>‹#›</a:t>
            </a:fld>
            <a:endParaRPr lang="en-US"/>
          </a:p>
        </p:txBody>
      </p:sp>
    </p:spTree>
    <p:extLst>
      <p:ext uri="{BB962C8B-B14F-4D97-AF65-F5344CB8AC3E}">
        <p14:creationId xmlns:p14="http://schemas.microsoft.com/office/powerpoint/2010/main" val="30633473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BC668CB-F9DA-44DB-AD86-D2096986577C}" type="datetimeFigureOut">
              <a:rPr lang="en-US" smtClean="0"/>
              <a:t>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2103E1-5C78-4502-BAD4-49629FB3ABFB}" type="slidenum">
              <a:rPr lang="en-US" smtClean="0"/>
              <a:t>‹#›</a:t>
            </a:fld>
            <a:endParaRPr lang="en-US"/>
          </a:p>
        </p:txBody>
      </p:sp>
    </p:spTree>
    <p:extLst>
      <p:ext uri="{BB962C8B-B14F-4D97-AF65-F5344CB8AC3E}">
        <p14:creationId xmlns:p14="http://schemas.microsoft.com/office/powerpoint/2010/main" val="17080067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BC668CB-F9DA-44DB-AD86-D2096986577C}" type="datetimeFigureOut">
              <a:rPr lang="en-US" smtClean="0"/>
              <a:t>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2103E1-5C78-4502-BAD4-49629FB3ABFB}" type="slidenum">
              <a:rPr lang="en-US" smtClean="0"/>
              <a:t>‹#›</a:t>
            </a:fld>
            <a:endParaRPr lang="en-US"/>
          </a:p>
        </p:txBody>
      </p:sp>
    </p:spTree>
    <p:extLst>
      <p:ext uri="{BB962C8B-B14F-4D97-AF65-F5344CB8AC3E}">
        <p14:creationId xmlns:p14="http://schemas.microsoft.com/office/powerpoint/2010/main" val="29063489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BC668CB-F9DA-44DB-AD86-D2096986577C}" type="datetimeFigureOut">
              <a:rPr lang="en-US" smtClean="0"/>
              <a:t>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2103E1-5C78-4502-BAD4-49629FB3ABFB}" type="slidenum">
              <a:rPr lang="en-US" smtClean="0"/>
              <a:t>‹#›</a:t>
            </a:fld>
            <a:endParaRPr lang="en-US"/>
          </a:p>
        </p:txBody>
      </p:sp>
    </p:spTree>
    <p:extLst>
      <p:ext uri="{BB962C8B-B14F-4D97-AF65-F5344CB8AC3E}">
        <p14:creationId xmlns:p14="http://schemas.microsoft.com/office/powerpoint/2010/main" val="6669295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BC668CB-F9DA-44DB-AD86-D2096986577C}" type="datetimeFigureOut">
              <a:rPr lang="en-US" smtClean="0"/>
              <a:t>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2103E1-5C78-4502-BAD4-49629FB3ABFB}" type="slidenum">
              <a:rPr lang="en-US" smtClean="0"/>
              <a:t>‹#›</a:t>
            </a:fld>
            <a:endParaRPr lang="en-US"/>
          </a:p>
        </p:txBody>
      </p:sp>
    </p:spTree>
    <p:extLst>
      <p:ext uri="{BB962C8B-B14F-4D97-AF65-F5344CB8AC3E}">
        <p14:creationId xmlns:p14="http://schemas.microsoft.com/office/powerpoint/2010/main" val="15691752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BC668CB-F9DA-44DB-AD86-D2096986577C}" type="datetimeFigureOut">
              <a:rPr lang="en-US" smtClean="0"/>
              <a:t>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2103E1-5C78-4502-BAD4-49629FB3ABFB}" type="slidenum">
              <a:rPr lang="en-US" smtClean="0"/>
              <a:t>‹#›</a:t>
            </a:fld>
            <a:endParaRPr lang="en-US"/>
          </a:p>
        </p:txBody>
      </p:sp>
    </p:spTree>
    <p:extLst>
      <p:ext uri="{BB962C8B-B14F-4D97-AF65-F5344CB8AC3E}">
        <p14:creationId xmlns:p14="http://schemas.microsoft.com/office/powerpoint/2010/main" val="24549407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BC668CB-F9DA-44DB-AD86-D2096986577C}" type="datetimeFigureOut">
              <a:rPr lang="en-US" smtClean="0"/>
              <a:t>1/1/2025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92103E1-5C78-4502-BAD4-49629FB3ABFB}" type="slidenum">
              <a:rPr lang="en-US" smtClean="0"/>
              <a:t>‹#›</a:t>
            </a:fld>
            <a:endParaRPr lang="en-US"/>
          </a:p>
        </p:txBody>
      </p:sp>
    </p:spTree>
    <p:extLst>
      <p:ext uri="{BB962C8B-B14F-4D97-AF65-F5344CB8AC3E}">
        <p14:creationId xmlns:p14="http://schemas.microsoft.com/office/powerpoint/2010/main" val="23428494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BC668CB-F9DA-44DB-AD86-D2096986577C}" type="datetimeFigureOut">
              <a:rPr lang="en-US" smtClean="0"/>
              <a:t>1/1/2025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92103E1-5C78-4502-BAD4-49629FB3ABFB}" type="slidenum">
              <a:rPr lang="en-US" smtClean="0"/>
              <a:t>‹#›</a:t>
            </a:fld>
            <a:endParaRPr lang="en-US"/>
          </a:p>
        </p:txBody>
      </p:sp>
    </p:spTree>
    <p:extLst>
      <p:ext uri="{BB962C8B-B14F-4D97-AF65-F5344CB8AC3E}">
        <p14:creationId xmlns:p14="http://schemas.microsoft.com/office/powerpoint/2010/main" val="17383399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BC668CB-F9DA-44DB-AD86-D2096986577C}" type="datetimeFigureOut">
              <a:rPr lang="en-US" smtClean="0"/>
              <a:t>1/1/2025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92103E1-5C78-4502-BAD4-49629FB3ABFB}" type="slidenum">
              <a:rPr lang="en-US" smtClean="0"/>
              <a:t>‹#›</a:t>
            </a:fld>
            <a:endParaRPr lang="en-US"/>
          </a:p>
        </p:txBody>
      </p:sp>
    </p:spTree>
    <p:extLst>
      <p:ext uri="{BB962C8B-B14F-4D97-AF65-F5344CB8AC3E}">
        <p14:creationId xmlns:p14="http://schemas.microsoft.com/office/powerpoint/2010/main" val="15698284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BC668CB-F9DA-44DB-AD86-D2096986577C}" type="datetimeFigureOut">
              <a:rPr lang="en-US" smtClean="0"/>
              <a:t>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2103E1-5C78-4502-BAD4-49629FB3ABFB}" type="slidenum">
              <a:rPr lang="en-US" smtClean="0"/>
              <a:t>‹#›</a:t>
            </a:fld>
            <a:endParaRPr lang="en-US"/>
          </a:p>
        </p:txBody>
      </p:sp>
    </p:spTree>
    <p:extLst>
      <p:ext uri="{BB962C8B-B14F-4D97-AF65-F5344CB8AC3E}">
        <p14:creationId xmlns:p14="http://schemas.microsoft.com/office/powerpoint/2010/main" val="34469938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BC668CB-F9DA-44DB-AD86-D2096986577C}" type="datetimeFigureOut">
              <a:rPr lang="en-US" smtClean="0"/>
              <a:t>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2103E1-5C78-4502-BAD4-49629FB3ABFB}" type="slidenum">
              <a:rPr lang="en-US" smtClean="0"/>
              <a:t>‹#›</a:t>
            </a:fld>
            <a:endParaRPr lang="en-US"/>
          </a:p>
        </p:txBody>
      </p:sp>
    </p:spTree>
    <p:extLst>
      <p:ext uri="{BB962C8B-B14F-4D97-AF65-F5344CB8AC3E}">
        <p14:creationId xmlns:p14="http://schemas.microsoft.com/office/powerpoint/2010/main" val="37967296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C668CB-F9DA-44DB-AD86-D2096986577C}" type="datetimeFigureOut">
              <a:rPr lang="en-US" smtClean="0"/>
              <a:t>1/1/2025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2103E1-5C78-4502-BAD4-49629FB3ABFB}" type="slidenum">
              <a:rPr lang="en-US" smtClean="0"/>
              <a:t>‹#›</a:t>
            </a:fld>
            <a:endParaRPr lang="en-US"/>
          </a:p>
        </p:txBody>
      </p:sp>
    </p:spTree>
    <p:extLst>
      <p:ext uri="{BB962C8B-B14F-4D97-AF65-F5344CB8AC3E}">
        <p14:creationId xmlns:p14="http://schemas.microsoft.com/office/powerpoint/2010/main" val="22973664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17.jpeg"/><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20.jpeg"/><Relationship Id="rId4" Type="http://schemas.openxmlformats.org/officeDocument/2006/relationships/image" Target="../media/image19.jpeg"/></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1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24.jpg"/></Relationships>
</file>

<file path=ppt/slides/_rels/slide1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17.xml.rels><?xml version="1.0" encoding="UTF-8" standalone="yes"?>
<Relationships xmlns="http://schemas.openxmlformats.org/package/2006/relationships"><Relationship Id="rId3" Type="http://schemas.openxmlformats.org/officeDocument/2006/relationships/image" Target="../media/image29.gif"/><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10.jpg"/><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13.jp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E41A51B5-9D01-AD09-1A9C-A54C369BC88B}"/>
              </a:ext>
            </a:extLst>
          </p:cNvPr>
          <p:cNvGrpSpPr/>
          <p:nvPr/>
        </p:nvGrpSpPr>
        <p:grpSpPr>
          <a:xfrm>
            <a:off x="0" y="0"/>
            <a:ext cx="12192000" cy="6858000"/>
            <a:chOff x="0" y="0"/>
            <a:chExt cx="12192000" cy="6858000"/>
          </a:xfrm>
        </p:grpSpPr>
        <p:pic>
          <p:nvPicPr>
            <p:cNvPr id="73" name="Picture 72">
              <a:extLst>
                <a:ext uri="{FF2B5EF4-FFF2-40B4-BE49-F238E27FC236}">
                  <a16:creationId xmlns:a16="http://schemas.microsoft.com/office/drawing/2014/main" id="{B7FE9DFF-1280-4295-9979-EF851A4C9D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 name="Picture 1">
              <a:extLst>
                <a:ext uri="{FF2B5EF4-FFF2-40B4-BE49-F238E27FC236}">
                  <a16:creationId xmlns:a16="http://schemas.microsoft.com/office/drawing/2014/main" id="{DF5AFB3A-E139-79C2-A9CD-13F414EB5B3D}"/>
                </a:ext>
              </a:extLst>
            </p:cNvPr>
            <p:cNvPicPr>
              <a:picLocks noChangeAspect="1"/>
            </p:cNvPicPr>
            <p:nvPr/>
          </p:nvPicPr>
          <p:blipFill>
            <a:blip r:embed="rId2">
              <a:extLst>
                <a:ext uri="{28A0092B-C50C-407E-A947-70E740481C1C}">
                  <a14:useLocalDpi xmlns:a14="http://schemas.microsoft.com/office/drawing/2010/main" val="0"/>
                </a:ext>
              </a:extLst>
            </a:blip>
            <a:srcRect t="4444" r="87812" b="89306"/>
            <a:stretch/>
          </p:blipFill>
          <p:spPr>
            <a:xfrm>
              <a:off x="0" y="0"/>
              <a:ext cx="1485900" cy="428625"/>
            </a:xfrm>
            <a:prstGeom prst="rect">
              <a:avLst/>
            </a:prstGeom>
          </p:spPr>
        </p:pic>
      </p:grpSp>
    </p:spTree>
    <p:extLst>
      <p:ext uri="{BB962C8B-B14F-4D97-AF65-F5344CB8AC3E}">
        <p14:creationId xmlns:p14="http://schemas.microsoft.com/office/powerpoint/2010/main" val="2473247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img0.etsystatic.com/000/0/6218626/il_fullxfull.25632149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solidFill>
            <a:schemeClr val="accent6">
              <a:lumMod val="75000"/>
            </a:schemeClr>
          </a:solidFill>
          <a:ln w="127000" cap="sq">
            <a:solidFill>
              <a:srgbClr val="000000"/>
            </a:solidFill>
            <a:miter lim="800000"/>
          </a:ln>
          <a:effectLst>
            <a:outerShdw blurRad="57150" dist="50800" dir="2700000" algn="tl" rotWithShape="0">
              <a:srgbClr val="000000">
                <a:alpha val="40000"/>
              </a:srgbClr>
            </a:outerShdw>
          </a:effectLst>
        </p:spPr>
      </p:pic>
      <p:sp>
        <p:nvSpPr>
          <p:cNvPr id="6" name="TextBox 5"/>
          <p:cNvSpPr txBox="1"/>
          <p:nvPr/>
        </p:nvSpPr>
        <p:spPr>
          <a:xfrm>
            <a:off x="0" y="0"/>
            <a:ext cx="11941629" cy="923330"/>
          </a:xfrm>
          <a:prstGeom prst="rect">
            <a:avLst/>
          </a:prstGeom>
          <a:noFill/>
        </p:spPr>
        <p:txBody>
          <a:bodyPr wrap="square" rtlCol="0">
            <a:spAutoFit/>
          </a:bodyPr>
          <a:lstStyle/>
          <a:p>
            <a:pPr algn="ctr"/>
            <a:r>
              <a:rPr lang="en-US" sz="5400" b="1" dirty="0">
                <a:solidFill>
                  <a:schemeClr val="bg1"/>
                </a:solidFill>
                <a:latin typeface="Tempus Sans ITC" panose="04020404030D07020202" pitchFamily="82" charset="0"/>
              </a:rPr>
              <a:t>Missionary Rules</a:t>
            </a:r>
          </a:p>
        </p:txBody>
      </p:sp>
      <p:sp>
        <p:nvSpPr>
          <p:cNvPr id="8" name="TextBox 7"/>
          <p:cNvSpPr txBox="1"/>
          <p:nvPr/>
        </p:nvSpPr>
        <p:spPr>
          <a:xfrm>
            <a:off x="0" y="6488668"/>
            <a:ext cx="4083113" cy="369332"/>
          </a:xfrm>
          <a:prstGeom prst="rect">
            <a:avLst/>
          </a:prstGeom>
          <a:noFill/>
        </p:spPr>
        <p:txBody>
          <a:bodyPr wrap="square" rtlCol="0">
            <a:spAutoFit/>
          </a:bodyPr>
          <a:lstStyle/>
          <a:p>
            <a:r>
              <a:rPr lang="en-US" dirty="0">
                <a:solidFill>
                  <a:schemeClr val="bg1"/>
                </a:solidFill>
              </a:rPr>
              <a:t>D&amp;C 84:73-88 Young Woman Manual</a:t>
            </a:r>
          </a:p>
        </p:txBody>
      </p:sp>
      <p:sp>
        <p:nvSpPr>
          <p:cNvPr id="4" name="Rectangle 1"/>
          <p:cNvSpPr>
            <a:spLocks noChangeArrowheads="1"/>
          </p:cNvSpPr>
          <p:nvPr/>
        </p:nvSpPr>
        <p:spPr bwMode="auto">
          <a:xfrm>
            <a:off x="7862827" y="1457959"/>
            <a:ext cx="4078802" cy="4496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6348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dirty="0">
                <a:solidFill>
                  <a:schemeClr val="bg1"/>
                </a:solidFill>
              </a:rPr>
              <a:t>1. Missionaries are asked to write to their parents once a week.</a:t>
            </a: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r>
              <a:rPr lang="en-US" dirty="0">
                <a:solidFill>
                  <a:schemeClr val="bg1"/>
                </a:solidFill>
              </a:rPr>
              <a:t>2. Missionaries should not call their families or friends except when the mission president gives them permission.</a:t>
            </a: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r>
              <a:rPr lang="en-US" dirty="0">
                <a:solidFill>
                  <a:schemeClr val="bg1"/>
                </a:solidFill>
              </a:rPr>
              <a:t>3. Missionaries give their mission president a weekly report and letter.</a:t>
            </a:r>
          </a:p>
        </p:txBody>
      </p:sp>
      <p:sp>
        <p:nvSpPr>
          <p:cNvPr id="7" name="Rectangle 1"/>
          <p:cNvSpPr>
            <a:spLocks noChangeArrowheads="1"/>
          </p:cNvSpPr>
          <p:nvPr/>
        </p:nvSpPr>
        <p:spPr bwMode="auto">
          <a:xfrm>
            <a:off x="266861" y="923330"/>
            <a:ext cx="2539713" cy="1449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6348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dirty="0">
                <a:solidFill>
                  <a:schemeClr val="bg1"/>
                </a:solidFill>
              </a:rPr>
              <a:t>Depending upon the mission and culture of the people, a missionary is expected to follow these additional rules:</a:t>
            </a:r>
          </a:p>
        </p:txBody>
      </p:sp>
      <p:pic>
        <p:nvPicPr>
          <p:cNvPr id="3074" name="Picture 2" descr="http://ldsliving.com/images/stories/general/221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38461" y="1050018"/>
            <a:ext cx="2143125" cy="203835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6520" y="2634577"/>
            <a:ext cx="3661460" cy="2746095"/>
          </a:xfrm>
          <a:prstGeom prst="rect">
            <a:avLst/>
          </a:prstGeom>
        </p:spPr>
      </p:pic>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06517" y="4490473"/>
            <a:ext cx="2765689" cy="2061383"/>
          </a:xfrm>
          <a:prstGeom prst="rect">
            <a:avLst/>
          </a:prstGeom>
        </p:spPr>
      </p:pic>
    </p:spTree>
    <p:extLst>
      <p:ext uri="{BB962C8B-B14F-4D97-AF65-F5344CB8AC3E}">
        <p14:creationId xmlns:p14="http://schemas.microsoft.com/office/powerpoint/2010/main" val="3492367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3074"/>
                                        </p:tgtEl>
                                        <p:attrNameLst>
                                          <p:attrName>style.visibility</p:attrName>
                                        </p:attrNameLst>
                                      </p:cBhvr>
                                      <p:to>
                                        <p:strVal val="visible"/>
                                      </p:to>
                                    </p:set>
                                    <p:animEffect transition="in" filter="fade">
                                      <p:cBhvr>
                                        <p:cTn id="9" dur="500"/>
                                        <p:tgtEl>
                                          <p:spTgt spid="3074"/>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4">
                                            <p:txEl>
                                              <p:pRg st="5" end="5"/>
                                            </p:txEl>
                                          </p:spTgt>
                                        </p:tgtEl>
                                        <p:attrNameLst>
                                          <p:attrName>style.visibility</p:attrName>
                                        </p:attrNameLst>
                                      </p:cBhvr>
                                      <p:to>
                                        <p:strVal val="visible"/>
                                      </p:to>
                                    </p:set>
                                  </p:childTnLst>
                                </p:cTn>
                              </p:par>
                              <p:par>
                                <p:cTn id="14" presetID="10" presetClass="entr" presetSubtype="0"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xEl>
                                              <p:pRg st="10" end="10"/>
                                            </p:txEl>
                                          </p:spTgt>
                                        </p:tgtEl>
                                        <p:attrNameLst>
                                          <p:attrName>style.visibility</p:attrName>
                                        </p:attrNameLst>
                                      </p:cBhvr>
                                      <p:to>
                                        <p:strVal val="visible"/>
                                      </p:to>
                                    </p:set>
                                  </p:childTnLst>
                                </p:cTn>
                              </p:par>
                              <p:par>
                                <p:cTn id="21" presetID="10" presetClass="entr" presetSubtype="0" fill="hold" nodeType="with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img0.etsystatic.com/000/0/6218626/il_fullxfull.25632149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solidFill>
            <a:schemeClr val="accent6">
              <a:lumMod val="75000"/>
            </a:schemeClr>
          </a:solidFill>
          <a:ln w="127000" cap="sq">
            <a:solidFill>
              <a:srgbClr val="000000"/>
            </a:solidFill>
            <a:miter lim="800000"/>
          </a:ln>
          <a:effectLst>
            <a:outerShdw blurRad="57150" dist="50800" dir="2700000" algn="tl" rotWithShape="0">
              <a:srgbClr val="000000">
                <a:alpha val="40000"/>
              </a:srgbClr>
            </a:outerShdw>
          </a:effectLst>
        </p:spPr>
      </p:pic>
      <p:sp>
        <p:nvSpPr>
          <p:cNvPr id="6" name="TextBox 5"/>
          <p:cNvSpPr txBox="1"/>
          <p:nvPr/>
        </p:nvSpPr>
        <p:spPr>
          <a:xfrm>
            <a:off x="0" y="0"/>
            <a:ext cx="11941629" cy="923330"/>
          </a:xfrm>
          <a:prstGeom prst="rect">
            <a:avLst/>
          </a:prstGeom>
          <a:noFill/>
        </p:spPr>
        <p:txBody>
          <a:bodyPr wrap="square" rtlCol="0">
            <a:spAutoFit/>
          </a:bodyPr>
          <a:lstStyle/>
          <a:p>
            <a:pPr algn="ctr"/>
            <a:r>
              <a:rPr lang="en-US" sz="5400" b="1" dirty="0">
                <a:solidFill>
                  <a:schemeClr val="bg1"/>
                </a:solidFill>
                <a:latin typeface="Tempus Sans ITC" panose="04020404030D07020202" pitchFamily="82" charset="0"/>
              </a:rPr>
              <a:t>Missionary Rules</a:t>
            </a:r>
          </a:p>
        </p:txBody>
      </p:sp>
      <p:sp>
        <p:nvSpPr>
          <p:cNvPr id="8" name="TextBox 7"/>
          <p:cNvSpPr txBox="1"/>
          <p:nvPr/>
        </p:nvSpPr>
        <p:spPr>
          <a:xfrm>
            <a:off x="0" y="6488668"/>
            <a:ext cx="4083113" cy="369332"/>
          </a:xfrm>
          <a:prstGeom prst="rect">
            <a:avLst/>
          </a:prstGeom>
          <a:noFill/>
        </p:spPr>
        <p:txBody>
          <a:bodyPr wrap="square" rtlCol="0">
            <a:spAutoFit/>
          </a:bodyPr>
          <a:lstStyle/>
          <a:p>
            <a:r>
              <a:rPr lang="en-US" dirty="0">
                <a:solidFill>
                  <a:schemeClr val="bg1"/>
                </a:solidFill>
              </a:rPr>
              <a:t>D&amp;C 84:73-88 Young Woman Manual</a:t>
            </a:r>
          </a:p>
        </p:txBody>
      </p:sp>
      <p:sp>
        <p:nvSpPr>
          <p:cNvPr id="4" name="Rectangle 1"/>
          <p:cNvSpPr>
            <a:spLocks noChangeArrowheads="1"/>
          </p:cNvSpPr>
          <p:nvPr/>
        </p:nvSpPr>
        <p:spPr bwMode="auto">
          <a:xfrm>
            <a:off x="266861" y="1042459"/>
            <a:ext cx="6704307" cy="47730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6348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dirty="0">
                <a:solidFill>
                  <a:schemeClr val="bg1"/>
                </a:solidFill>
              </a:rPr>
              <a:t>4. Missionaries should not get into debt. They should use their money wisely and for things relating to their mission.</a:t>
            </a: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r>
              <a:rPr lang="en-US" dirty="0">
                <a:solidFill>
                  <a:schemeClr val="bg1"/>
                </a:solidFill>
              </a:rPr>
              <a:t>5. Missionaries should not stay longer than an hour when they are invited to dinner, and they should use the time to motivate members in their missionary efforts.</a:t>
            </a: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r>
              <a:rPr lang="en-US" dirty="0">
                <a:solidFill>
                  <a:schemeClr val="bg1"/>
                </a:solidFill>
              </a:rPr>
              <a:t>6. Missionaries are never to be alone with anyone of the opposite sex or have inappropriate associations with those of the opposite sex. They should not teach single members of the opposite sex unless an adult chaperon is present.</a:t>
            </a:r>
          </a:p>
        </p:txBody>
      </p:sp>
      <p:pic>
        <p:nvPicPr>
          <p:cNvPr id="4098" name="Picture 2" descr="https://s-media-cache-ak0.pinimg.com/236x/49/9b/fa/499bfae8e37bb0cf970453ac54c71a11.jpg"/>
          <p:cNvPicPr>
            <a:picLocks noChangeAspect="1" noChangeArrowheads="1"/>
          </p:cNvPicPr>
          <p:nvPr/>
        </p:nvPicPr>
        <p:blipFill rotWithShape="1">
          <a:blip r:embed="rId3">
            <a:extLst>
              <a:ext uri="{28A0092B-C50C-407E-A947-70E740481C1C}">
                <a14:useLocalDpi xmlns:a14="http://schemas.microsoft.com/office/drawing/2010/main" val="0"/>
              </a:ext>
            </a:extLst>
          </a:blip>
          <a:srcRect l="4480" t="18048" r="-6174" b="17166"/>
          <a:stretch/>
        </p:blipFill>
        <p:spPr bwMode="auto">
          <a:xfrm rot="18654559">
            <a:off x="8438584" y="529441"/>
            <a:ext cx="2286000" cy="193765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49748" y="2996540"/>
            <a:ext cx="2429398" cy="1822049"/>
          </a:xfrm>
          <a:prstGeom prst="rect">
            <a:avLst/>
          </a:prstGeom>
        </p:spPr>
      </p:pic>
      <p:pic>
        <p:nvPicPr>
          <p:cNvPr id="14" name="Picture 13"/>
          <p:cNvPicPr>
            <a:picLocks noChangeAspect="1"/>
          </p:cNvPicPr>
          <p:nvPr/>
        </p:nvPicPr>
        <p:blipFill rotWithShape="1">
          <a:blip r:embed="rId5" cstate="print">
            <a:extLst>
              <a:ext uri="{28A0092B-C50C-407E-A947-70E740481C1C}">
                <a14:useLocalDpi xmlns:a14="http://schemas.microsoft.com/office/drawing/2010/main" val="0"/>
              </a:ext>
            </a:extLst>
          </a:blip>
          <a:srcRect l="19081" t="4037" r="22689"/>
          <a:stretch/>
        </p:blipFill>
        <p:spPr>
          <a:xfrm>
            <a:off x="9872187" y="4344587"/>
            <a:ext cx="1926771" cy="2366679"/>
          </a:xfrm>
          <a:prstGeom prst="rect">
            <a:avLst/>
          </a:prstGeom>
        </p:spPr>
      </p:pic>
    </p:spTree>
    <p:extLst>
      <p:ext uri="{BB962C8B-B14F-4D97-AF65-F5344CB8AC3E}">
        <p14:creationId xmlns:p14="http://schemas.microsoft.com/office/powerpoint/2010/main" val="121506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4098"/>
                                        </p:tgtEl>
                                        <p:attrNameLst>
                                          <p:attrName>style.visibility</p:attrName>
                                        </p:attrNameLst>
                                      </p:cBhvr>
                                      <p:to>
                                        <p:strVal val="visible"/>
                                      </p:to>
                                    </p:set>
                                    <p:animEffect transition="in" filter="fade">
                                      <p:cBhvr>
                                        <p:cTn id="9" dur="500"/>
                                        <p:tgtEl>
                                          <p:spTgt spid="4098"/>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4">
                                            <p:txEl>
                                              <p:pRg st="5" end="5"/>
                                            </p:txEl>
                                          </p:spTgt>
                                        </p:tgtEl>
                                        <p:attrNameLst>
                                          <p:attrName>style.visibility</p:attrName>
                                        </p:attrNameLst>
                                      </p:cBhvr>
                                      <p:to>
                                        <p:strVal val="visible"/>
                                      </p:to>
                                    </p:set>
                                  </p:childTnLst>
                                </p:cTn>
                              </p:par>
                              <p:par>
                                <p:cTn id="14" presetID="10" presetClass="entr" presetSubtype="0"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xEl>
                                              <p:pRg st="10" end="10"/>
                                            </p:txEl>
                                          </p:spTgt>
                                        </p:tgtEl>
                                        <p:attrNameLst>
                                          <p:attrName>style.visibility</p:attrName>
                                        </p:attrNameLst>
                                      </p:cBhvr>
                                      <p:to>
                                        <p:strVal val="visible"/>
                                      </p:to>
                                    </p:set>
                                  </p:childTnLst>
                                </p:cTn>
                              </p:par>
                              <p:par>
                                <p:cTn id="21" presetID="10" presetClass="entr" presetSubtype="0"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img0.etsystatic.com/000/0/6218626/il_fullxfull.25632149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solidFill>
            <a:schemeClr val="accent6">
              <a:lumMod val="75000"/>
            </a:schemeClr>
          </a:solidFill>
          <a:ln w="127000" cap="sq">
            <a:solidFill>
              <a:srgbClr val="000000"/>
            </a:solidFill>
            <a:miter lim="800000"/>
          </a:ln>
          <a:effectLst>
            <a:outerShdw blurRad="57150" dist="50800" dir="2700000" algn="tl" rotWithShape="0">
              <a:srgbClr val="000000">
                <a:alpha val="40000"/>
              </a:srgbClr>
            </a:outerShdw>
          </a:effectLst>
        </p:spPr>
      </p:pic>
      <p:sp>
        <p:nvSpPr>
          <p:cNvPr id="6" name="TextBox 5"/>
          <p:cNvSpPr txBox="1"/>
          <p:nvPr/>
        </p:nvSpPr>
        <p:spPr>
          <a:xfrm>
            <a:off x="0" y="0"/>
            <a:ext cx="11941629" cy="923330"/>
          </a:xfrm>
          <a:prstGeom prst="rect">
            <a:avLst/>
          </a:prstGeom>
          <a:noFill/>
        </p:spPr>
        <p:txBody>
          <a:bodyPr wrap="square" rtlCol="0">
            <a:spAutoFit/>
          </a:bodyPr>
          <a:lstStyle/>
          <a:p>
            <a:pPr algn="ctr"/>
            <a:r>
              <a:rPr lang="en-US" sz="5400" b="1" dirty="0">
                <a:solidFill>
                  <a:schemeClr val="bg1"/>
                </a:solidFill>
                <a:latin typeface="Tempus Sans ITC" panose="04020404030D07020202" pitchFamily="82" charset="0"/>
              </a:rPr>
              <a:t>Missionary Rules</a:t>
            </a:r>
          </a:p>
        </p:txBody>
      </p:sp>
      <p:sp>
        <p:nvSpPr>
          <p:cNvPr id="8" name="TextBox 7"/>
          <p:cNvSpPr txBox="1"/>
          <p:nvPr/>
        </p:nvSpPr>
        <p:spPr>
          <a:xfrm>
            <a:off x="0" y="6488668"/>
            <a:ext cx="4083113" cy="369332"/>
          </a:xfrm>
          <a:prstGeom prst="rect">
            <a:avLst/>
          </a:prstGeom>
          <a:noFill/>
        </p:spPr>
        <p:txBody>
          <a:bodyPr wrap="square" rtlCol="0">
            <a:spAutoFit/>
          </a:bodyPr>
          <a:lstStyle/>
          <a:p>
            <a:r>
              <a:rPr lang="en-US" dirty="0">
                <a:solidFill>
                  <a:schemeClr val="bg1"/>
                </a:solidFill>
              </a:rPr>
              <a:t>D&amp;C 84:73-88 Young Woman Manual</a:t>
            </a:r>
          </a:p>
        </p:txBody>
      </p:sp>
      <p:sp>
        <p:nvSpPr>
          <p:cNvPr id="4" name="Rectangle 1"/>
          <p:cNvSpPr>
            <a:spLocks noChangeArrowheads="1"/>
          </p:cNvSpPr>
          <p:nvPr/>
        </p:nvSpPr>
        <p:spPr bwMode="auto">
          <a:xfrm>
            <a:off x="6221023" y="1596457"/>
            <a:ext cx="5970977" cy="42190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6348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dirty="0">
                <a:solidFill>
                  <a:schemeClr val="bg1"/>
                </a:solidFill>
              </a:rPr>
              <a:t>7. Missionaries should not write to people who live in the mission boundaries.</a:t>
            </a: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r>
              <a:rPr lang="en-US" dirty="0">
                <a:solidFill>
                  <a:schemeClr val="bg1"/>
                </a:solidFill>
              </a:rPr>
              <a:t>8. Missionaries are not to go outside their assigned areas without permission from the mission president.</a:t>
            </a: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r>
              <a:rPr lang="en-US" dirty="0">
                <a:solidFill>
                  <a:schemeClr val="bg1"/>
                </a:solidFill>
              </a:rPr>
              <a:t>9. Missionaries must behave with dignity and keep their conversations free of debate and argument. They should read only literature authorized by the mission president. </a:t>
            </a:r>
            <a:endParaRPr lang="en-US" dirty="0">
              <a:solidFill>
                <a:srgbClr val="FFFF00"/>
              </a:solidFill>
            </a:endParaRPr>
          </a:p>
        </p:txBody>
      </p:sp>
      <p:pic>
        <p:nvPicPr>
          <p:cNvPr id="6146" name="Picture 2" descr="http://2.bp.blogspot.com/-7gLQ2QpTpa8/TiZyUmyvlLI/AAAAAAAAAHk/c_k-f_GId-0/s1600/CSCM+map+71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0679" y="758598"/>
            <a:ext cx="3002121" cy="2253357"/>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2"/>
          <p:cNvGrpSpPr/>
          <p:nvPr/>
        </p:nvGrpSpPr>
        <p:grpSpPr>
          <a:xfrm>
            <a:off x="1169502" y="3705999"/>
            <a:ext cx="4366595" cy="2637197"/>
            <a:chOff x="420316" y="3626346"/>
            <a:chExt cx="4366595" cy="2637197"/>
          </a:xfrm>
        </p:grpSpPr>
        <p:pic>
          <p:nvPicPr>
            <p:cNvPr id="6148" name="Picture 4" descr="http://webshopmanager.com/files/blog_images/open-book.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6101" t="6925" r="5899" b="14432"/>
            <a:stretch/>
          </p:blipFill>
          <p:spPr bwMode="auto">
            <a:xfrm>
              <a:off x="420316" y="3626346"/>
              <a:ext cx="4366595" cy="2601527"/>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990600" y="3770553"/>
              <a:ext cx="3298371" cy="2492990"/>
            </a:xfrm>
            <a:prstGeom prst="rect">
              <a:avLst/>
            </a:prstGeom>
          </p:spPr>
          <p:txBody>
            <a:bodyPr wrap="square">
              <a:spAutoFit/>
            </a:bodyPr>
            <a:lstStyle/>
            <a:p>
              <a:pPr fontAlgn="base">
                <a:buFont typeface="Arial" panose="020B0604020202020204" pitchFamily="34" charset="0"/>
                <a:buChar char="•"/>
              </a:pPr>
              <a:r>
                <a:rPr lang="en-US" sz="1200" b="1" dirty="0">
                  <a:latin typeface="helvetica" panose="020B0604020202020204" pitchFamily="34" charset="0"/>
                </a:rPr>
                <a:t>The Scriptures and Church study aids</a:t>
              </a:r>
            </a:p>
            <a:p>
              <a:pPr fontAlgn="base">
                <a:buFont typeface="Arial" panose="020B0604020202020204" pitchFamily="34" charset="0"/>
                <a:buChar char="•"/>
              </a:pPr>
              <a:r>
                <a:rPr lang="en-US" sz="1200" b="1" dirty="0">
                  <a:latin typeface="helvetica" panose="020B0604020202020204" pitchFamily="34" charset="0"/>
                </a:rPr>
                <a:t>The Preach My Gospel Manual</a:t>
              </a:r>
            </a:p>
            <a:p>
              <a:pPr fontAlgn="base">
                <a:buFont typeface="Arial" panose="020B0604020202020204" pitchFamily="34" charset="0"/>
                <a:buChar char="•"/>
              </a:pPr>
              <a:r>
                <a:rPr lang="en-US" sz="1200" b="1" dirty="0">
                  <a:latin typeface="helvetica" panose="020B0604020202020204" pitchFamily="34" charset="0"/>
                </a:rPr>
                <a:t>Official Church magazines (The Ensign, Liahona, etc.)</a:t>
              </a:r>
            </a:p>
            <a:p>
              <a:pPr fontAlgn="base">
                <a:buFont typeface="Arial" panose="020B0604020202020204" pitchFamily="34" charset="0"/>
                <a:buChar char="•"/>
              </a:pPr>
              <a:r>
                <a:rPr lang="en-US" sz="1200" b="1" dirty="0">
                  <a:latin typeface="helvetica" panose="020B0604020202020204" pitchFamily="34" charset="0"/>
                </a:rPr>
                <a:t>Other lesson manuals and official Church materials</a:t>
              </a:r>
            </a:p>
            <a:p>
              <a:pPr fontAlgn="base">
                <a:buFont typeface="Arial" panose="020B0604020202020204" pitchFamily="34" charset="0"/>
                <a:buChar char="•"/>
              </a:pPr>
              <a:r>
                <a:rPr lang="en-US" sz="1200" b="1" dirty="0">
                  <a:latin typeface="helvetica" panose="020B0604020202020204" pitchFamily="34" charset="0"/>
                </a:rPr>
                <a:t>The Church News</a:t>
              </a:r>
            </a:p>
            <a:p>
              <a:pPr fontAlgn="base"/>
              <a:r>
                <a:rPr lang="en-US" sz="1200" b="1" dirty="0"/>
                <a:t>Jesus the Christ, by James E. </a:t>
              </a:r>
              <a:r>
                <a:rPr lang="en-US" sz="1200" b="1" dirty="0" err="1"/>
                <a:t>Talmage</a:t>
              </a:r>
              <a:endParaRPr lang="en-US" sz="1200" b="1" dirty="0"/>
            </a:p>
            <a:p>
              <a:pPr fontAlgn="base"/>
              <a:r>
                <a:rPr lang="en-US" sz="1200" b="1" dirty="0"/>
                <a:t>Our Heritage: A Brief History of the Church of Jesus Christ of Latter-day Saints</a:t>
              </a:r>
            </a:p>
            <a:p>
              <a:pPr fontAlgn="base"/>
              <a:r>
                <a:rPr lang="en-US" sz="1200" b="1" dirty="0"/>
                <a:t>Our Search for Happiness, By M. Russell Ballard</a:t>
              </a:r>
            </a:p>
            <a:p>
              <a:pPr fontAlgn="base"/>
              <a:r>
                <a:rPr lang="en-US" sz="1200" b="1" dirty="0"/>
                <a:t>True to the Faith</a:t>
              </a:r>
            </a:p>
            <a:p>
              <a:pPr fontAlgn="base">
                <a:buFont typeface="Arial" panose="020B0604020202020204" pitchFamily="34" charset="0"/>
                <a:buChar char="•"/>
              </a:pPr>
              <a:endParaRPr lang="en-US" sz="1200" b="1" i="0" dirty="0">
                <a:effectLst/>
                <a:latin typeface="helvetica" panose="020B0604020202020204" pitchFamily="34" charset="0"/>
              </a:endParaRPr>
            </a:p>
          </p:txBody>
        </p:sp>
      </p:grpSp>
      <p:grpSp>
        <p:nvGrpSpPr>
          <p:cNvPr id="10" name="Group 9"/>
          <p:cNvGrpSpPr/>
          <p:nvPr/>
        </p:nvGrpSpPr>
        <p:grpSpPr>
          <a:xfrm>
            <a:off x="1207909" y="397775"/>
            <a:ext cx="1287659" cy="1565914"/>
            <a:chOff x="2667000" y="3200400"/>
            <a:chExt cx="2344775" cy="2851465"/>
          </a:xfrm>
        </p:grpSpPr>
        <p:grpSp>
          <p:nvGrpSpPr>
            <p:cNvPr id="11" name="Group 324"/>
            <p:cNvGrpSpPr/>
            <p:nvPr/>
          </p:nvGrpSpPr>
          <p:grpSpPr>
            <a:xfrm>
              <a:off x="3733800" y="3200400"/>
              <a:ext cx="1277975" cy="2699065"/>
              <a:chOff x="4191000" y="3276600"/>
              <a:chExt cx="1277975" cy="2699065"/>
            </a:xfrm>
          </p:grpSpPr>
          <p:sp>
            <p:nvSpPr>
              <p:cNvPr id="44" name="Oval 43"/>
              <p:cNvSpPr/>
              <p:nvPr/>
            </p:nvSpPr>
            <p:spPr>
              <a:xfrm rot="1744993" flipH="1">
                <a:off x="4564797" y="5520794"/>
                <a:ext cx="242422" cy="454871"/>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rot="18266709" flipH="1">
                <a:off x="4976041" y="5496197"/>
                <a:ext cx="242422" cy="454871"/>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rot="1542654" flipH="1">
                <a:off x="4230524" y="4687561"/>
                <a:ext cx="228600" cy="3810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rapezoid 124"/>
              <p:cNvSpPr/>
              <p:nvPr/>
            </p:nvSpPr>
            <p:spPr>
              <a:xfrm rot="21208494" flipH="1">
                <a:off x="4831552" y="4887347"/>
                <a:ext cx="352451" cy="825780"/>
              </a:xfrm>
              <a:prstGeom prst="trapezoid">
                <a:avLst>
                  <a:gd name="adj" fmla="val 6538"/>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rapezoid 124"/>
              <p:cNvSpPr/>
              <p:nvPr/>
            </p:nvSpPr>
            <p:spPr>
              <a:xfrm flipH="1">
                <a:off x="4530452" y="4885430"/>
                <a:ext cx="304800" cy="825781"/>
              </a:xfrm>
              <a:prstGeom prst="trapezoid">
                <a:avLst>
                  <a:gd name="adj" fmla="val 0"/>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rapezoid 48"/>
              <p:cNvSpPr/>
              <p:nvPr/>
            </p:nvSpPr>
            <p:spPr>
              <a:xfrm rot="1200179" flipH="1">
                <a:off x="4335284" y="4074607"/>
                <a:ext cx="298496" cy="785072"/>
              </a:xfrm>
              <a:prstGeom prst="trapezoid">
                <a:avLst>
                  <a:gd name="adj" fmla="val 18722"/>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rapezoid 49"/>
              <p:cNvSpPr/>
              <p:nvPr/>
            </p:nvSpPr>
            <p:spPr>
              <a:xfrm rot="20088851" flipH="1">
                <a:off x="5036044" y="3999783"/>
                <a:ext cx="303512" cy="753775"/>
              </a:xfrm>
              <a:prstGeom prst="trapezoid">
                <a:avLst>
                  <a:gd name="adj" fmla="val 18722"/>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rapezoid 50"/>
              <p:cNvSpPr/>
              <p:nvPr/>
            </p:nvSpPr>
            <p:spPr>
              <a:xfrm flipH="1">
                <a:off x="4530452" y="4158070"/>
                <a:ext cx="609600" cy="955964"/>
              </a:xfrm>
              <a:prstGeom prst="trapezoid">
                <a:avLst>
                  <a:gd name="adj" fmla="val 12998"/>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Parallelogram 51"/>
              <p:cNvSpPr/>
              <p:nvPr/>
            </p:nvSpPr>
            <p:spPr>
              <a:xfrm rot="3035262" flipH="1">
                <a:off x="4428801" y="4067994"/>
                <a:ext cx="419921" cy="156346"/>
              </a:xfrm>
              <a:prstGeom prst="parallelogram">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Parallelogram 52"/>
              <p:cNvSpPr/>
              <p:nvPr/>
            </p:nvSpPr>
            <p:spPr>
              <a:xfrm rot="18806754">
                <a:off x="4798107" y="4065259"/>
                <a:ext cx="431026" cy="158623"/>
              </a:xfrm>
              <a:prstGeom prst="parallelogram">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flipH="1">
                <a:off x="4537900" y="3361434"/>
                <a:ext cx="567500" cy="79663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5" name="Group 13"/>
              <p:cNvGrpSpPr/>
              <p:nvPr/>
            </p:nvGrpSpPr>
            <p:grpSpPr>
              <a:xfrm flipH="1">
                <a:off x="4724400" y="4191000"/>
                <a:ext cx="209266" cy="554259"/>
                <a:chOff x="1463040" y="844062"/>
                <a:chExt cx="685800" cy="1957755"/>
              </a:xfrm>
              <a:solidFill>
                <a:srgbClr val="C00000"/>
              </a:solidFill>
            </p:grpSpPr>
            <p:sp>
              <p:nvSpPr>
                <p:cNvPr id="70" name="Pentagon 69"/>
                <p:cNvSpPr/>
                <p:nvPr/>
              </p:nvSpPr>
              <p:spPr>
                <a:xfrm rot="5400000">
                  <a:off x="1104900" y="1925516"/>
                  <a:ext cx="1371600" cy="381001"/>
                </a:xfrm>
                <a:prstGeom prst="homePlat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Diamond 70"/>
                <p:cNvSpPr/>
                <p:nvPr/>
              </p:nvSpPr>
              <p:spPr>
                <a:xfrm>
                  <a:off x="1463040" y="844062"/>
                  <a:ext cx="685800" cy="908538"/>
                </a:xfrm>
                <a:prstGeom prst="diamon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rapezoid 55"/>
              <p:cNvSpPr/>
              <p:nvPr/>
            </p:nvSpPr>
            <p:spPr>
              <a:xfrm flipH="1">
                <a:off x="4530452" y="4885434"/>
                <a:ext cx="609600" cy="228600"/>
              </a:xfrm>
              <a:prstGeom prst="trapezoid">
                <a:avLst>
                  <a:gd name="adj" fmla="val 12998"/>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rapezoid 56"/>
              <p:cNvSpPr/>
              <p:nvPr/>
            </p:nvSpPr>
            <p:spPr>
              <a:xfrm rot="777724" flipH="1">
                <a:off x="4191000" y="4760278"/>
                <a:ext cx="342320" cy="146300"/>
              </a:xfrm>
              <a:prstGeom prst="trapezoid">
                <a:avLst>
                  <a:gd name="adj" fmla="val 18722"/>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p:cNvSpPr/>
              <p:nvPr/>
            </p:nvSpPr>
            <p:spPr>
              <a:xfrm flipH="1">
                <a:off x="4926106" y="4347882"/>
                <a:ext cx="152400" cy="762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Cloud 58"/>
              <p:cNvSpPr/>
              <p:nvPr/>
            </p:nvSpPr>
            <p:spPr>
              <a:xfrm>
                <a:off x="4495800" y="3276600"/>
                <a:ext cx="609600" cy="381000"/>
              </a:xfrm>
              <a:prstGeom prst="clou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0" name="Group 316"/>
              <p:cNvGrpSpPr/>
              <p:nvPr/>
            </p:nvGrpSpPr>
            <p:grpSpPr>
              <a:xfrm>
                <a:off x="4876800" y="4343400"/>
                <a:ext cx="381000" cy="609600"/>
                <a:chOff x="2819400" y="3657600"/>
                <a:chExt cx="1447800" cy="2121932"/>
              </a:xfrm>
            </p:grpSpPr>
            <p:sp>
              <p:nvSpPr>
                <p:cNvPr id="65" name="TextBox 64"/>
                <p:cNvSpPr txBox="1"/>
                <p:nvPr/>
              </p:nvSpPr>
              <p:spPr>
                <a:xfrm>
                  <a:off x="3869621" y="5410200"/>
                  <a:ext cx="184731" cy="369332"/>
                </a:xfrm>
                <a:prstGeom prst="rect">
                  <a:avLst/>
                </a:prstGeom>
                <a:noFill/>
              </p:spPr>
              <p:txBody>
                <a:bodyPr wrap="none" rtlCol="0">
                  <a:spAutoFit/>
                </a:bodyPr>
                <a:lstStyle/>
                <a:p>
                  <a:pPr algn="ctr"/>
                  <a:endParaRPr lang="en-US" dirty="0">
                    <a:latin typeface="Comic Sans MS" pitchFamily="66" charset="0"/>
                  </a:endParaRPr>
                </a:p>
              </p:txBody>
            </p:sp>
            <p:sp>
              <p:nvSpPr>
                <p:cNvPr id="66" name="Rectangle 65"/>
                <p:cNvSpPr/>
                <p:nvPr/>
              </p:nvSpPr>
              <p:spPr>
                <a:xfrm>
                  <a:off x="2819400" y="3730770"/>
                  <a:ext cx="1447800" cy="1975592"/>
                </a:xfrm>
                <a:prstGeom prst="rect">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p:nvSpPr>
              <p:spPr>
                <a:xfrm>
                  <a:off x="2971800" y="3733799"/>
                  <a:ext cx="1219200" cy="189939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p:nvSpPr>
              <p:spPr>
                <a:xfrm>
                  <a:off x="2819400" y="3657600"/>
                  <a:ext cx="1219200" cy="1975592"/>
                </a:xfrm>
                <a:prstGeom prst="rect">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 dirty="0">
                    <a:solidFill>
                      <a:srgbClr val="FFC000"/>
                    </a:solidFill>
                  </a:endParaRPr>
                </a:p>
              </p:txBody>
            </p:sp>
            <p:sp>
              <p:nvSpPr>
                <p:cNvPr id="69" name="Rectangle 68"/>
                <p:cNvSpPr/>
                <p:nvPr/>
              </p:nvSpPr>
              <p:spPr>
                <a:xfrm>
                  <a:off x="2819400" y="3657600"/>
                  <a:ext cx="152400" cy="1975592"/>
                </a:xfrm>
                <a:prstGeom prst="rect">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Oval 60"/>
              <p:cNvSpPr/>
              <p:nvPr/>
            </p:nvSpPr>
            <p:spPr>
              <a:xfrm rot="18513623" flipH="1">
                <a:off x="4982709" y="4437223"/>
                <a:ext cx="228600" cy="3810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p:nvPr/>
            </p:nvSpPr>
            <p:spPr>
              <a:xfrm rot="18513623" flipH="1">
                <a:off x="5159753" y="4591261"/>
                <a:ext cx="333336" cy="28510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rapezoid 62"/>
              <p:cNvSpPr/>
              <p:nvPr/>
            </p:nvSpPr>
            <p:spPr>
              <a:xfrm rot="17019235" flipH="1">
                <a:off x="4969525" y="4606240"/>
                <a:ext cx="342320" cy="146300"/>
              </a:xfrm>
              <a:prstGeom prst="trapezoid">
                <a:avLst>
                  <a:gd name="adj" fmla="val 18722"/>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p:nvPr/>
            </p:nvSpPr>
            <p:spPr>
              <a:xfrm rot="18513623" flipH="1" flipV="1">
                <a:off x="5210840" y="4555125"/>
                <a:ext cx="214167" cy="129608"/>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293"/>
            <p:cNvGrpSpPr/>
            <p:nvPr/>
          </p:nvGrpSpPr>
          <p:grpSpPr>
            <a:xfrm>
              <a:off x="2971800" y="3352800"/>
              <a:ext cx="1207618" cy="2699065"/>
              <a:chOff x="2637034" y="3115566"/>
              <a:chExt cx="1360018" cy="2699065"/>
            </a:xfrm>
          </p:grpSpPr>
          <p:sp>
            <p:nvSpPr>
              <p:cNvPr id="23" name="Oval 22"/>
              <p:cNvSpPr/>
              <p:nvPr/>
            </p:nvSpPr>
            <p:spPr>
              <a:xfrm rot="19855007">
                <a:off x="3380833" y="5359760"/>
                <a:ext cx="242422" cy="454871"/>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3333291">
                <a:off x="2969589" y="5335163"/>
                <a:ext cx="242422" cy="454871"/>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rot="20057346">
                <a:off x="3728928" y="4526527"/>
                <a:ext cx="228600" cy="3810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rot="1248896">
                <a:off x="2667000" y="4495800"/>
                <a:ext cx="228600" cy="3810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rapezoid 124"/>
              <p:cNvSpPr/>
              <p:nvPr/>
            </p:nvSpPr>
            <p:spPr>
              <a:xfrm rot="391506">
                <a:off x="3004049" y="4726313"/>
                <a:ext cx="352451" cy="825780"/>
              </a:xfrm>
              <a:prstGeom prst="trapezoid">
                <a:avLst>
                  <a:gd name="adj" fmla="val 6538"/>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rapezoid 124"/>
              <p:cNvSpPr/>
              <p:nvPr/>
            </p:nvSpPr>
            <p:spPr>
              <a:xfrm>
                <a:off x="3352800" y="4724396"/>
                <a:ext cx="304800" cy="825781"/>
              </a:xfrm>
              <a:prstGeom prst="trapezoid">
                <a:avLst>
                  <a:gd name="adj" fmla="val 0"/>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rapezoid 28"/>
              <p:cNvSpPr/>
              <p:nvPr/>
            </p:nvSpPr>
            <p:spPr>
              <a:xfrm rot="20399821">
                <a:off x="3554272" y="3913573"/>
                <a:ext cx="298496" cy="785072"/>
              </a:xfrm>
              <a:prstGeom prst="trapezoid">
                <a:avLst>
                  <a:gd name="adj" fmla="val 18722"/>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rapezoid 29"/>
              <p:cNvSpPr/>
              <p:nvPr/>
            </p:nvSpPr>
            <p:spPr>
              <a:xfrm rot="1511149">
                <a:off x="2830728" y="3834780"/>
                <a:ext cx="303512" cy="837280"/>
              </a:xfrm>
              <a:prstGeom prst="trapezoid">
                <a:avLst>
                  <a:gd name="adj" fmla="val 18722"/>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rapezoid 30"/>
              <p:cNvSpPr/>
              <p:nvPr/>
            </p:nvSpPr>
            <p:spPr>
              <a:xfrm>
                <a:off x="3048000" y="3997036"/>
                <a:ext cx="609600" cy="955964"/>
              </a:xfrm>
              <a:prstGeom prst="trapezoid">
                <a:avLst>
                  <a:gd name="adj" fmla="val 12998"/>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Parallelogram 31"/>
              <p:cNvSpPr/>
              <p:nvPr/>
            </p:nvSpPr>
            <p:spPr>
              <a:xfrm rot="18564738">
                <a:off x="3339330" y="3906960"/>
                <a:ext cx="419921" cy="156346"/>
              </a:xfrm>
              <a:prstGeom prst="parallelogram">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Parallelogram 32"/>
              <p:cNvSpPr/>
              <p:nvPr/>
            </p:nvSpPr>
            <p:spPr>
              <a:xfrm rot="2793246" flipH="1">
                <a:off x="2985814" y="3895260"/>
                <a:ext cx="431026" cy="158623"/>
              </a:xfrm>
              <a:prstGeom prst="parallelogram">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3056914" y="3200400"/>
                <a:ext cx="593238" cy="79663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13"/>
              <p:cNvGrpSpPr/>
              <p:nvPr/>
            </p:nvGrpSpPr>
            <p:grpSpPr>
              <a:xfrm>
                <a:off x="3219734" y="4026977"/>
                <a:ext cx="209266" cy="554259"/>
                <a:chOff x="1463040" y="844062"/>
                <a:chExt cx="685800" cy="1957755"/>
              </a:xfrm>
            </p:grpSpPr>
            <p:sp>
              <p:nvSpPr>
                <p:cNvPr id="42" name="Pentagon 41"/>
                <p:cNvSpPr/>
                <p:nvPr/>
              </p:nvSpPr>
              <p:spPr>
                <a:xfrm rot="5400000">
                  <a:off x="1104900" y="1925516"/>
                  <a:ext cx="1371600" cy="381001"/>
                </a:xfrm>
                <a:prstGeom prst="homePlate">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Diamond 42"/>
                <p:cNvSpPr/>
                <p:nvPr/>
              </p:nvSpPr>
              <p:spPr>
                <a:xfrm>
                  <a:off x="1463040" y="844062"/>
                  <a:ext cx="685800" cy="908538"/>
                </a:xfrm>
                <a:prstGeom prst="diamond">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rapezoid 35"/>
              <p:cNvSpPr/>
              <p:nvPr/>
            </p:nvSpPr>
            <p:spPr>
              <a:xfrm>
                <a:off x="3048000" y="4724400"/>
                <a:ext cx="609600" cy="228600"/>
              </a:xfrm>
              <a:prstGeom prst="trapezoid">
                <a:avLst>
                  <a:gd name="adj" fmla="val 12998"/>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rapezoid 36"/>
              <p:cNvSpPr/>
              <p:nvPr/>
            </p:nvSpPr>
            <p:spPr>
              <a:xfrm rot="1511149">
                <a:off x="2637034" y="4545996"/>
                <a:ext cx="342320" cy="146300"/>
              </a:xfrm>
              <a:prstGeom prst="trapezoid">
                <a:avLst>
                  <a:gd name="adj" fmla="val 18722"/>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rapezoid 37"/>
              <p:cNvSpPr/>
              <p:nvPr/>
            </p:nvSpPr>
            <p:spPr>
              <a:xfrm rot="20822276">
                <a:off x="3654732" y="4599244"/>
                <a:ext cx="342320" cy="146300"/>
              </a:xfrm>
              <a:prstGeom prst="trapezoid">
                <a:avLst>
                  <a:gd name="adj" fmla="val 18722"/>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3429000" y="4191000"/>
                <a:ext cx="152400" cy="762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ardrop 39"/>
              <p:cNvSpPr/>
              <p:nvPr/>
            </p:nvSpPr>
            <p:spPr>
              <a:xfrm rot="9606458">
                <a:off x="2944022" y="3115566"/>
                <a:ext cx="461244" cy="365503"/>
              </a:xfrm>
              <a:prstGeom prst="teardrop">
                <a:avLst/>
              </a:prstGeom>
              <a:solidFill>
                <a:srgbClr val="9A7B3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ardrop 40"/>
              <p:cNvSpPr/>
              <p:nvPr/>
            </p:nvSpPr>
            <p:spPr>
              <a:xfrm rot="3437613">
                <a:off x="3293432" y="3228121"/>
                <a:ext cx="383223" cy="249356"/>
              </a:xfrm>
              <a:prstGeom prst="teardrop">
                <a:avLst/>
              </a:prstGeom>
              <a:solidFill>
                <a:srgbClr val="9A7B3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326"/>
            <p:cNvGrpSpPr/>
            <p:nvPr/>
          </p:nvGrpSpPr>
          <p:grpSpPr>
            <a:xfrm>
              <a:off x="2667000" y="4953000"/>
              <a:ext cx="609600" cy="914400"/>
              <a:chOff x="2743200" y="938270"/>
              <a:chExt cx="4827770" cy="5081530"/>
            </a:xfrm>
          </p:grpSpPr>
          <p:sp>
            <p:nvSpPr>
              <p:cNvPr id="15" name="Block Arc 14"/>
              <p:cNvSpPr/>
              <p:nvPr/>
            </p:nvSpPr>
            <p:spPr>
              <a:xfrm rot="4844655">
                <a:off x="3744604" y="2522104"/>
                <a:ext cx="4800600" cy="1632932"/>
              </a:xfrm>
              <a:prstGeom prst="blockArc">
                <a:avLst>
                  <a:gd name="adj1" fmla="val 9255102"/>
                  <a:gd name="adj2" fmla="val 968037"/>
                  <a:gd name="adj3" fmla="val 28851"/>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Block Arc 15"/>
              <p:cNvSpPr/>
              <p:nvPr/>
            </p:nvSpPr>
            <p:spPr>
              <a:xfrm rot="4844655">
                <a:off x="4354204" y="2750705"/>
                <a:ext cx="4800600" cy="1632932"/>
              </a:xfrm>
              <a:prstGeom prst="blockArc">
                <a:avLst>
                  <a:gd name="adj1" fmla="val 9255102"/>
                  <a:gd name="adj2" fmla="val 968037"/>
                  <a:gd name="adj3" fmla="val 28851"/>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Flowchart: Delay 16"/>
              <p:cNvSpPr/>
              <p:nvPr/>
            </p:nvSpPr>
            <p:spPr>
              <a:xfrm rot="16200000">
                <a:off x="2590800" y="1676400"/>
                <a:ext cx="4876800" cy="3810000"/>
              </a:xfrm>
              <a:prstGeom prst="flowChartDelay">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lowchart: Delay 17"/>
              <p:cNvSpPr/>
              <p:nvPr/>
            </p:nvSpPr>
            <p:spPr>
              <a:xfrm rot="16200000">
                <a:off x="2057400" y="1828800"/>
                <a:ext cx="4876800" cy="3505200"/>
              </a:xfrm>
              <a:prstGeom prst="flowChartDelay">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3581400" y="2057400"/>
                <a:ext cx="1676400" cy="609600"/>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sp>
            <p:nvSpPr>
              <p:cNvPr id="20" name="Rounded Rectangle 19"/>
              <p:cNvSpPr/>
              <p:nvPr/>
            </p:nvSpPr>
            <p:spPr>
              <a:xfrm>
                <a:off x="2971800" y="4038600"/>
                <a:ext cx="2971800" cy="1981200"/>
              </a:xfrm>
              <a:prstGeom prst="roundRect">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2971800" y="4419600"/>
                <a:ext cx="2971800" cy="152400"/>
              </a:xfrm>
              <a:prstGeom prst="rect">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5791200" y="4495800"/>
                <a:ext cx="228600" cy="457200"/>
              </a:xfrm>
              <a:prstGeom prst="ellips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Oval 13"/>
            <p:cNvSpPr/>
            <p:nvPr/>
          </p:nvSpPr>
          <p:spPr>
            <a:xfrm rot="20057346">
              <a:off x="3059926" y="4965727"/>
              <a:ext cx="88662" cy="13143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144131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6146"/>
                                        </p:tgtEl>
                                        <p:attrNameLst>
                                          <p:attrName>style.visibility</p:attrName>
                                        </p:attrNameLst>
                                      </p:cBhvr>
                                      <p:to>
                                        <p:strVal val="visible"/>
                                      </p:to>
                                    </p:set>
                                    <p:animEffect transition="in" filter="fade">
                                      <p:cBhvr>
                                        <p:cTn id="9" dur="500"/>
                                        <p:tgtEl>
                                          <p:spTgt spid="6146"/>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4">
                                            <p:txEl>
                                              <p:pRg st="5" end="5"/>
                                            </p:txEl>
                                          </p:spTgt>
                                        </p:tgtEl>
                                        <p:attrNameLst>
                                          <p:attrName>style.visibility</p:attrName>
                                        </p:attrNameLst>
                                      </p:cBhvr>
                                      <p:to>
                                        <p:strVal val="visible"/>
                                      </p:to>
                                    </p:set>
                                  </p:childTnLst>
                                </p:cTn>
                              </p:par>
                              <p:par>
                                <p:cTn id="14" presetID="10" presetClass="entr" presetSubtype="0"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xEl>
                                              <p:pRg st="10" end="10"/>
                                            </p:txEl>
                                          </p:spTgt>
                                        </p:tgtEl>
                                        <p:attrNameLst>
                                          <p:attrName>style.visibility</p:attrName>
                                        </p:attrNameLst>
                                      </p:cBhvr>
                                      <p:to>
                                        <p:strVal val="visible"/>
                                      </p:to>
                                    </p:set>
                                  </p:childTnLst>
                                </p:cTn>
                              </p:par>
                              <p:par>
                                <p:cTn id="21" presetID="10" presetClass="entr" presetSubtype="0" fill="hold"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img0.etsystatic.com/000/0/6218626/il_fullxfull.25632149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solidFill>
            <a:schemeClr val="accent6">
              <a:lumMod val="75000"/>
            </a:schemeClr>
          </a:solidFill>
          <a:ln w="127000" cap="sq">
            <a:solidFill>
              <a:srgbClr val="000000"/>
            </a:solidFill>
            <a:miter lim="800000"/>
          </a:ln>
          <a:effectLst>
            <a:outerShdw blurRad="57150" dist="50800" dir="2700000" algn="tl" rotWithShape="0">
              <a:srgbClr val="000000">
                <a:alpha val="40000"/>
              </a:srgbClr>
            </a:outerShdw>
          </a:effectLst>
        </p:spPr>
      </p:pic>
      <p:sp>
        <p:nvSpPr>
          <p:cNvPr id="6" name="TextBox 5"/>
          <p:cNvSpPr txBox="1"/>
          <p:nvPr/>
        </p:nvSpPr>
        <p:spPr>
          <a:xfrm>
            <a:off x="0" y="0"/>
            <a:ext cx="12192000" cy="1015663"/>
          </a:xfrm>
          <a:prstGeom prst="rect">
            <a:avLst/>
          </a:prstGeom>
          <a:noFill/>
        </p:spPr>
        <p:txBody>
          <a:bodyPr wrap="square" rtlCol="0">
            <a:spAutoFit/>
          </a:bodyPr>
          <a:lstStyle/>
          <a:p>
            <a:pPr algn="ctr"/>
            <a:r>
              <a:rPr lang="en-US" sz="6000" b="1" dirty="0">
                <a:solidFill>
                  <a:schemeClr val="bg1"/>
                </a:solidFill>
                <a:latin typeface="Tempus Sans ITC" panose="04020404030D07020202" pitchFamily="82" charset="0"/>
              </a:rPr>
              <a:t>Reprove--Convict</a:t>
            </a:r>
          </a:p>
        </p:txBody>
      </p:sp>
      <p:sp>
        <p:nvSpPr>
          <p:cNvPr id="8" name="TextBox 7"/>
          <p:cNvSpPr txBox="1"/>
          <p:nvPr/>
        </p:nvSpPr>
        <p:spPr>
          <a:xfrm>
            <a:off x="0" y="6488668"/>
            <a:ext cx="4083113" cy="646331"/>
          </a:xfrm>
          <a:prstGeom prst="rect">
            <a:avLst/>
          </a:prstGeom>
          <a:noFill/>
        </p:spPr>
        <p:txBody>
          <a:bodyPr wrap="square" rtlCol="0">
            <a:spAutoFit/>
          </a:bodyPr>
          <a:lstStyle/>
          <a:p>
            <a:r>
              <a:rPr lang="en-US" dirty="0">
                <a:solidFill>
                  <a:schemeClr val="bg1"/>
                </a:solidFill>
              </a:rPr>
              <a:t>D&amp;C 84:87 </a:t>
            </a:r>
            <a:r>
              <a:rPr lang="en-US" sz="1200" dirty="0">
                <a:solidFill>
                  <a:schemeClr val="bg1"/>
                </a:solidFill>
              </a:rPr>
              <a:t>Smith and Sjodahl</a:t>
            </a:r>
          </a:p>
          <a:p>
            <a:endParaRPr lang="en-US" dirty="0">
              <a:solidFill>
                <a:schemeClr val="bg1"/>
              </a:solidFill>
            </a:endParaRPr>
          </a:p>
        </p:txBody>
      </p:sp>
      <p:sp>
        <p:nvSpPr>
          <p:cNvPr id="4" name="Rectangle 1"/>
          <p:cNvSpPr>
            <a:spLocks noChangeArrowheads="1"/>
          </p:cNvSpPr>
          <p:nvPr/>
        </p:nvSpPr>
        <p:spPr bwMode="auto">
          <a:xfrm>
            <a:off x="689355" y="1347693"/>
            <a:ext cx="4262889" cy="22800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6348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dirty="0">
                <a:solidFill>
                  <a:schemeClr val="bg1"/>
                </a:solidFill>
              </a:rPr>
              <a:t>“‘Reprove,’ as stated is to ‘convict.’ </a:t>
            </a:r>
          </a:p>
          <a:p>
            <a:endParaRPr lang="en-US" dirty="0">
              <a:solidFill>
                <a:schemeClr val="bg1"/>
              </a:solidFill>
            </a:endParaRPr>
          </a:p>
          <a:p>
            <a:r>
              <a:rPr lang="en-US" dirty="0">
                <a:solidFill>
                  <a:schemeClr val="bg1"/>
                </a:solidFill>
              </a:rPr>
              <a:t>God’s messengers, as it were, are lawyers before the bar of God. </a:t>
            </a:r>
          </a:p>
          <a:p>
            <a:endParaRPr lang="en-US" dirty="0">
              <a:solidFill>
                <a:schemeClr val="bg1"/>
              </a:solidFill>
            </a:endParaRPr>
          </a:p>
          <a:p>
            <a:r>
              <a:rPr lang="en-US" dirty="0">
                <a:solidFill>
                  <a:schemeClr val="bg1"/>
                </a:solidFill>
              </a:rPr>
              <a:t>It is their duty to ‘convict’ the world of sin, and to warn all men of the ‘judgment which is to come.’</a:t>
            </a:r>
          </a:p>
        </p:txBody>
      </p:sp>
      <p:sp>
        <p:nvSpPr>
          <p:cNvPr id="9" name="Rectangle 1"/>
          <p:cNvSpPr>
            <a:spLocks noChangeArrowheads="1"/>
          </p:cNvSpPr>
          <p:nvPr/>
        </p:nvSpPr>
        <p:spPr bwMode="auto">
          <a:xfrm>
            <a:off x="7170128" y="3917069"/>
            <a:ext cx="4262889" cy="22800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6348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dirty="0">
                <a:solidFill>
                  <a:schemeClr val="bg1"/>
                </a:solidFill>
              </a:rPr>
              <a:t>They are not sent out to entertain the world with philosophical lectures, or ethical discourses, or flowery oratory, or amusing anecdotes. </a:t>
            </a:r>
          </a:p>
          <a:p>
            <a:endParaRPr lang="en-US" dirty="0">
              <a:solidFill>
                <a:schemeClr val="bg1"/>
              </a:solidFill>
            </a:endParaRPr>
          </a:p>
          <a:p>
            <a:r>
              <a:rPr lang="en-US" dirty="0">
                <a:solidFill>
                  <a:schemeClr val="bg1"/>
                </a:solidFill>
              </a:rPr>
              <a:t>Their one duty is to secure conviction and, if possible, repentance and salvation.”</a:t>
            </a:r>
          </a:p>
        </p:txBody>
      </p:sp>
      <p:pic>
        <p:nvPicPr>
          <p:cNvPr id="3" name="Picture 2">
            <a:extLst>
              <a:ext uri="{FF2B5EF4-FFF2-40B4-BE49-F238E27FC236}">
                <a16:creationId xmlns:a16="http://schemas.microsoft.com/office/drawing/2014/main" id="{14CDC594-BC0C-4063-BF89-E42A747F73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90889" y="3790258"/>
            <a:ext cx="3584448" cy="2535936"/>
          </a:xfrm>
          <a:prstGeom prst="rect">
            <a:avLst/>
          </a:prstGeom>
        </p:spPr>
      </p:pic>
      <p:pic>
        <p:nvPicPr>
          <p:cNvPr id="7" name="Picture 6">
            <a:extLst>
              <a:ext uri="{FF2B5EF4-FFF2-40B4-BE49-F238E27FC236}">
                <a16:creationId xmlns:a16="http://schemas.microsoft.com/office/drawing/2014/main" id="{6942D6F6-9D16-4647-95BE-1D0ECA39D84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66773" y="1077755"/>
            <a:ext cx="3644900" cy="2590800"/>
          </a:xfrm>
          <a:prstGeom prst="rect">
            <a:avLst/>
          </a:prstGeom>
        </p:spPr>
      </p:pic>
    </p:spTree>
    <p:extLst>
      <p:ext uri="{BB962C8B-B14F-4D97-AF65-F5344CB8AC3E}">
        <p14:creationId xmlns:p14="http://schemas.microsoft.com/office/powerpoint/2010/main" val="2500462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img0.etsystatic.com/000/0/6218626/il_fullxfull.25632149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solidFill>
            <a:schemeClr val="accent6">
              <a:lumMod val="75000"/>
            </a:schemeClr>
          </a:solidFill>
          <a:ln w="127000" cap="sq">
            <a:solidFill>
              <a:srgbClr val="000000"/>
            </a:solidFill>
            <a:miter lim="800000"/>
          </a:ln>
          <a:effectLst>
            <a:outerShdw blurRad="57150" dist="50800" dir="2700000" algn="tl" rotWithShape="0">
              <a:srgbClr val="000000">
                <a:alpha val="40000"/>
              </a:srgbClr>
            </a:outerShdw>
          </a:effectLst>
        </p:spPr>
      </p:pic>
      <p:sp>
        <p:nvSpPr>
          <p:cNvPr id="6" name="TextBox 5"/>
          <p:cNvSpPr txBox="1"/>
          <p:nvPr/>
        </p:nvSpPr>
        <p:spPr>
          <a:xfrm>
            <a:off x="0" y="0"/>
            <a:ext cx="12192000" cy="1015663"/>
          </a:xfrm>
          <a:prstGeom prst="rect">
            <a:avLst/>
          </a:prstGeom>
          <a:noFill/>
        </p:spPr>
        <p:txBody>
          <a:bodyPr wrap="square" rtlCol="0">
            <a:spAutoFit/>
          </a:bodyPr>
          <a:lstStyle/>
          <a:p>
            <a:pPr algn="ctr"/>
            <a:r>
              <a:rPr lang="en-US" sz="6000" b="1" dirty="0">
                <a:solidFill>
                  <a:schemeClr val="bg1"/>
                </a:solidFill>
                <a:latin typeface="Tempus Sans ITC" panose="04020404030D07020202" pitchFamily="82" charset="0"/>
              </a:rPr>
              <a:t>The Servant and the Receiver</a:t>
            </a:r>
          </a:p>
        </p:txBody>
      </p:sp>
      <p:sp>
        <p:nvSpPr>
          <p:cNvPr id="8" name="TextBox 7"/>
          <p:cNvSpPr txBox="1"/>
          <p:nvPr/>
        </p:nvSpPr>
        <p:spPr>
          <a:xfrm>
            <a:off x="0" y="6488668"/>
            <a:ext cx="4083113" cy="646331"/>
          </a:xfrm>
          <a:prstGeom prst="rect">
            <a:avLst/>
          </a:prstGeom>
          <a:noFill/>
        </p:spPr>
        <p:txBody>
          <a:bodyPr wrap="square" rtlCol="0">
            <a:spAutoFit/>
          </a:bodyPr>
          <a:lstStyle/>
          <a:p>
            <a:r>
              <a:rPr lang="en-US" dirty="0">
                <a:solidFill>
                  <a:schemeClr val="bg1"/>
                </a:solidFill>
              </a:rPr>
              <a:t>D&amp;C 84:88-91 </a:t>
            </a:r>
            <a:r>
              <a:rPr lang="en-US" sz="1200" dirty="0">
                <a:solidFill>
                  <a:schemeClr val="bg1"/>
                </a:solidFill>
              </a:rPr>
              <a:t>Smith and Sjodahl</a:t>
            </a:r>
          </a:p>
          <a:p>
            <a:endParaRPr lang="en-US" dirty="0">
              <a:solidFill>
                <a:schemeClr val="bg1"/>
              </a:solidFill>
            </a:endParaRPr>
          </a:p>
        </p:txBody>
      </p:sp>
      <p:sp>
        <p:nvSpPr>
          <p:cNvPr id="4" name="Rectangle 1"/>
          <p:cNvSpPr>
            <a:spLocks noChangeArrowheads="1"/>
          </p:cNvSpPr>
          <p:nvPr/>
        </p:nvSpPr>
        <p:spPr bwMode="auto">
          <a:xfrm>
            <a:off x="635036" y="1589918"/>
            <a:ext cx="3583880" cy="1172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6348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dirty="0">
                <a:solidFill>
                  <a:schemeClr val="bg1"/>
                </a:solidFill>
              </a:rPr>
              <a:t>“The Lord promises His servants that He will be their companion; that His spirit will be in their hearts; and His angel round about them.”</a:t>
            </a:r>
          </a:p>
        </p:txBody>
      </p:sp>
      <p:sp>
        <p:nvSpPr>
          <p:cNvPr id="7" name="Rectangle 1"/>
          <p:cNvSpPr>
            <a:spLocks noChangeArrowheads="1"/>
          </p:cNvSpPr>
          <p:nvPr/>
        </p:nvSpPr>
        <p:spPr bwMode="auto">
          <a:xfrm>
            <a:off x="7686177" y="3313191"/>
            <a:ext cx="3583880" cy="25570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6348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dirty="0">
                <a:solidFill>
                  <a:schemeClr val="bg1"/>
                </a:solidFill>
              </a:rPr>
              <a:t>“Those who receive the servants of the Lord as teachers and guests, receive the Lord, whose </a:t>
            </a:r>
            <a:r>
              <a:rPr lang="en-US" dirty="0" err="1">
                <a:solidFill>
                  <a:schemeClr val="bg1"/>
                </a:solidFill>
              </a:rPr>
              <a:t>embassadors</a:t>
            </a:r>
            <a:r>
              <a:rPr lang="en-US" dirty="0">
                <a:solidFill>
                  <a:schemeClr val="bg1"/>
                </a:solidFill>
              </a:rPr>
              <a:t> and representatives they are, and their reward is sure. They will receive such reward as the Lord’s messenger have., and our Lord Himself will reward them hereafter.”</a:t>
            </a:r>
            <a:endParaRPr lang="en-US" sz="1200" dirty="0">
              <a:solidFill>
                <a:schemeClr val="bg1"/>
              </a:solidFill>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37715" y="3151810"/>
            <a:ext cx="4267859" cy="3181013"/>
          </a:xfrm>
          <a:prstGeom prst="rect">
            <a:avLst/>
          </a:prstGeom>
        </p:spPr>
      </p:pic>
    </p:spTree>
    <p:extLst>
      <p:ext uri="{BB962C8B-B14F-4D97-AF65-F5344CB8AC3E}">
        <p14:creationId xmlns:p14="http://schemas.microsoft.com/office/powerpoint/2010/main" val="1158341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img0.etsystatic.com/000/0/6218626/il_fullxfull.25632149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solidFill>
            <a:schemeClr val="accent6">
              <a:lumMod val="75000"/>
            </a:schemeClr>
          </a:solidFill>
          <a:ln w="127000" cap="sq">
            <a:solidFill>
              <a:srgbClr val="000000"/>
            </a:solidFill>
            <a:miter lim="800000"/>
          </a:ln>
          <a:effectLst>
            <a:outerShdw blurRad="57150" dist="50800" dir="2700000" algn="tl" rotWithShape="0">
              <a:srgbClr val="000000">
                <a:alpha val="40000"/>
              </a:srgbClr>
            </a:outerShdw>
          </a:effectLst>
        </p:spPr>
      </p:pic>
      <p:sp>
        <p:nvSpPr>
          <p:cNvPr id="6" name="TextBox 5"/>
          <p:cNvSpPr txBox="1"/>
          <p:nvPr/>
        </p:nvSpPr>
        <p:spPr>
          <a:xfrm>
            <a:off x="0" y="0"/>
            <a:ext cx="12192000" cy="1015663"/>
          </a:xfrm>
          <a:prstGeom prst="rect">
            <a:avLst/>
          </a:prstGeom>
          <a:noFill/>
        </p:spPr>
        <p:txBody>
          <a:bodyPr wrap="square" rtlCol="0">
            <a:spAutoFit/>
          </a:bodyPr>
          <a:lstStyle/>
          <a:p>
            <a:pPr algn="ctr"/>
            <a:r>
              <a:rPr lang="en-US" sz="6000" b="1" dirty="0">
                <a:solidFill>
                  <a:schemeClr val="bg1"/>
                </a:solidFill>
                <a:latin typeface="Tempus Sans ITC" panose="04020404030D07020202" pitchFamily="82" charset="0"/>
              </a:rPr>
              <a:t>Song of Joy and Praise</a:t>
            </a:r>
          </a:p>
        </p:txBody>
      </p:sp>
      <p:sp>
        <p:nvSpPr>
          <p:cNvPr id="8" name="TextBox 7"/>
          <p:cNvSpPr txBox="1"/>
          <p:nvPr/>
        </p:nvSpPr>
        <p:spPr>
          <a:xfrm>
            <a:off x="0" y="6488668"/>
            <a:ext cx="4083113" cy="646331"/>
          </a:xfrm>
          <a:prstGeom prst="rect">
            <a:avLst/>
          </a:prstGeom>
          <a:noFill/>
        </p:spPr>
        <p:txBody>
          <a:bodyPr wrap="square" rtlCol="0">
            <a:spAutoFit/>
          </a:bodyPr>
          <a:lstStyle/>
          <a:p>
            <a:r>
              <a:rPr lang="en-US" dirty="0">
                <a:solidFill>
                  <a:schemeClr val="bg1"/>
                </a:solidFill>
              </a:rPr>
              <a:t>D&amp;C 84:98-102</a:t>
            </a:r>
            <a:endParaRPr lang="en-US" sz="1200" dirty="0">
              <a:solidFill>
                <a:schemeClr val="bg1"/>
              </a:solidFill>
            </a:endParaRPr>
          </a:p>
          <a:p>
            <a:endParaRPr lang="en-US" dirty="0">
              <a:solidFill>
                <a:schemeClr val="bg1"/>
              </a:solidFill>
            </a:endParaRPr>
          </a:p>
        </p:txBody>
      </p:sp>
      <p:sp>
        <p:nvSpPr>
          <p:cNvPr id="7" name="Rectangle 1"/>
          <p:cNvSpPr>
            <a:spLocks noChangeArrowheads="1"/>
          </p:cNvSpPr>
          <p:nvPr/>
        </p:nvSpPr>
        <p:spPr bwMode="auto">
          <a:xfrm>
            <a:off x="249616" y="1177273"/>
            <a:ext cx="3583880" cy="36650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6348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b="1" dirty="0">
                <a:solidFill>
                  <a:schemeClr val="bg1"/>
                </a:solidFill>
                <a:latin typeface="+mn-lt"/>
              </a:rPr>
              <a:t>The Lord hath brought again Zion; The Lord hath redeemed his people, Israel, According to the election of grace, Which was brought to pass by the faith And covenant of their fathers.</a:t>
            </a:r>
          </a:p>
          <a:p>
            <a:endParaRPr lang="en-US" b="1" dirty="0">
              <a:solidFill>
                <a:schemeClr val="bg1"/>
              </a:solidFill>
              <a:latin typeface="+mn-lt"/>
            </a:endParaRPr>
          </a:p>
          <a:p>
            <a:r>
              <a:rPr lang="en-US" b="1" dirty="0">
                <a:solidFill>
                  <a:schemeClr val="bg1"/>
                </a:solidFill>
                <a:latin typeface="+mn-lt"/>
              </a:rPr>
              <a:t> The Lord hath redeemed his people; And Satan is bound and time is no longer. The Lord hath gathered all things in one. The Lord hath brought down Zion from above. The Lord hath brought up Zion from beneath.</a:t>
            </a:r>
          </a:p>
        </p:txBody>
      </p:sp>
      <p:sp>
        <p:nvSpPr>
          <p:cNvPr id="2" name="Rectangle 1"/>
          <p:cNvSpPr/>
          <p:nvPr/>
        </p:nvSpPr>
        <p:spPr>
          <a:xfrm>
            <a:off x="8182015" y="1418445"/>
            <a:ext cx="3911098" cy="3416320"/>
          </a:xfrm>
          <a:prstGeom prst="rect">
            <a:avLst/>
          </a:prstGeom>
        </p:spPr>
        <p:txBody>
          <a:bodyPr wrap="square">
            <a:spAutoFit/>
          </a:bodyPr>
          <a:lstStyle/>
          <a:p>
            <a:pPr fontAlgn="base"/>
            <a:r>
              <a:rPr lang="en-US" b="1" dirty="0">
                <a:solidFill>
                  <a:schemeClr val="bg1"/>
                </a:solidFill>
              </a:rPr>
              <a:t>The earth hath travailed and brought forth her strength; And truth is established in her bowels; And the heavens have smiled upon her; And she is clothed with the glory of her God; For he stands in the midst of his people.</a:t>
            </a:r>
          </a:p>
          <a:p>
            <a:pPr fontAlgn="base"/>
            <a:endParaRPr lang="en-US" b="1" dirty="0">
              <a:solidFill>
                <a:schemeClr val="bg1"/>
              </a:solidFill>
            </a:endParaRPr>
          </a:p>
          <a:p>
            <a:pPr fontAlgn="base"/>
            <a:r>
              <a:rPr lang="en-US" b="1" dirty="0">
                <a:solidFill>
                  <a:schemeClr val="bg1"/>
                </a:solidFill>
              </a:rPr>
              <a:t>Glory, and honor, and power, and might, Be ascribed to our God; for he is full of mercy, Justice, grace and truth, and peace, Forever and ever, Amen.</a:t>
            </a:r>
            <a:endParaRPr lang="en-US" b="1" i="0" dirty="0">
              <a:solidFill>
                <a:schemeClr val="bg1"/>
              </a:solidFill>
              <a:effectLst/>
            </a:endParaRPr>
          </a:p>
        </p:txBody>
      </p:sp>
      <p:pic>
        <p:nvPicPr>
          <p:cNvPr id="2050" name="Picture 2" descr="http://www.mrwallpaper.com/wallpapers/Lavender-Meadow-1920x120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2628" y="-125362"/>
            <a:ext cx="12480589" cy="710544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1"/>
          <p:cNvSpPr>
            <a:spLocks noChangeArrowheads="1"/>
          </p:cNvSpPr>
          <p:nvPr/>
        </p:nvSpPr>
        <p:spPr bwMode="auto">
          <a:xfrm>
            <a:off x="249616" y="329440"/>
            <a:ext cx="11843497" cy="30187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6348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a:r>
              <a:rPr lang="en-US" sz="4800" b="1" dirty="0">
                <a:latin typeface="Tempus Sans ITC" panose="04020404030D07020202" pitchFamily="82" charset="0"/>
              </a:rPr>
              <a:t> The song of the redemption of Zion will be sung after the Second Coming of Jesus Christ, when all people who remain on the earth will come to know Him.</a:t>
            </a:r>
          </a:p>
        </p:txBody>
      </p:sp>
    </p:spTree>
    <p:extLst>
      <p:ext uri="{BB962C8B-B14F-4D97-AF65-F5344CB8AC3E}">
        <p14:creationId xmlns:p14="http://schemas.microsoft.com/office/powerpoint/2010/main" val="2305023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1000"/>
                                        <p:tgtEl>
                                          <p:spTgt spid="4"/>
                                        </p:tgtEl>
                                      </p:cBhvr>
                                    </p:animEffect>
                                  </p:childTnLst>
                                </p:cTn>
                              </p:par>
                              <p:par>
                                <p:cTn id="24" presetID="10" presetClass="entr" presetSubtype="0" fill="hold" nodeType="withEffect">
                                  <p:stCondLst>
                                    <p:cond delay="0"/>
                                  </p:stCondLst>
                                  <p:childTnLst>
                                    <p:set>
                                      <p:cBhvr>
                                        <p:cTn id="25" dur="1" fill="hold">
                                          <p:stCondLst>
                                            <p:cond delay="0"/>
                                          </p:stCondLst>
                                        </p:cTn>
                                        <p:tgtEl>
                                          <p:spTgt spid="2050"/>
                                        </p:tgtEl>
                                        <p:attrNameLst>
                                          <p:attrName>style.visibility</p:attrName>
                                        </p:attrNameLst>
                                      </p:cBhvr>
                                      <p:to>
                                        <p:strVal val="visible"/>
                                      </p:to>
                                    </p:set>
                                    <p:animEffect transition="in" filter="fade">
                                      <p:cBhvr>
                                        <p:cTn id="26" dur="1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img0.etsystatic.com/000/0/6218626/il_fullxfull.25632149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solidFill>
            <a:schemeClr val="accent6">
              <a:lumMod val="75000"/>
            </a:schemeClr>
          </a:solidFill>
          <a:ln w="127000" cap="sq">
            <a:solidFill>
              <a:srgbClr val="000000"/>
            </a:solidFill>
            <a:miter lim="800000"/>
          </a:ln>
          <a:effectLst>
            <a:outerShdw blurRad="57150" dist="50800" dir="2700000" algn="tl" rotWithShape="0">
              <a:srgbClr val="000000">
                <a:alpha val="40000"/>
              </a:srgbClr>
            </a:outerShdw>
          </a:effectLst>
        </p:spPr>
      </p:pic>
      <p:sp>
        <p:nvSpPr>
          <p:cNvPr id="6" name="TextBox 5"/>
          <p:cNvSpPr txBox="1"/>
          <p:nvPr/>
        </p:nvSpPr>
        <p:spPr>
          <a:xfrm>
            <a:off x="0" y="0"/>
            <a:ext cx="12192000" cy="1015663"/>
          </a:xfrm>
          <a:prstGeom prst="rect">
            <a:avLst/>
          </a:prstGeom>
          <a:noFill/>
        </p:spPr>
        <p:txBody>
          <a:bodyPr wrap="square" rtlCol="0">
            <a:spAutoFit/>
          </a:bodyPr>
          <a:lstStyle/>
          <a:p>
            <a:pPr algn="ctr"/>
            <a:r>
              <a:rPr lang="en-US" sz="6000" b="1" dirty="0">
                <a:solidFill>
                  <a:schemeClr val="bg1"/>
                </a:solidFill>
                <a:latin typeface="Tempus Sans ITC" panose="04020404030D07020202" pitchFamily="82" charset="0"/>
              </a:rPr>
              <a:t>New York, Albany, and Boston</a:t>
            </a:r>
          </a:p>
        </p:txBody>
      </p:sp>
      <p:sp>
        <p:nvSpPr>
          <p:cNvPr id="8" name="TextBox 7"/>
          <p:cNvSpPr txBox="1"/>
          <p:nvPr/>
        </p:nvSpPr>
        <p:spPr>
          <a:xfrm>
            <a:off x="0" y="6488668"/>
            <a:ext cx="4083113" cy="646331"/>
          </a:xfrm>
          <a:prstGeom prst="rect">
            <a:avLst/>
          </a:prstGeom>
          <a:noFill/>
        </p:spPr>
        <p:txBody>
          <a:bodyPr wrap="square" rtlCol="0">
            <a:spAutoFit/>
          </a:bodyPr>
          <a:lstStyle/>
          <a:p>
            <a:r>
              <a:rPr lang="en-US" dirty="0">
                <a:solidFill>
                  <a:schemeClr val="bg1"/>
                </a:solidFill>
              </a:rPr>
              <a:t>D&amp;C 84:114</a:t>
            </a:r>
            <a:endParaRPr lang="en-US" sz="1200" dirty="0">
              <a:solidFill>
                <a:schemeClr val="bg1"/>
              </a:solidFill>
            </a:endParaRPr>
          </a:p>
          <a:p>
            <a:endParaRPr lang="en-US" dirty="0">
              <a:solidFill>
                <a:schemeClr val="bg1"/>
              </a:solidFill>
            </a:endParaRPr>
          </a:p>
        </p:txBody>
      </p:sp>
      <p:sp>
        <p:nvSpPr>
          <p:cNvPr id="7" name="Rectangle 1"/>
          <p:cNvSpPr>
            <a:spLocks noChangeArrowheads="1"/>
          </p:cNvSpPr>
          <p:nvPr/>
        </p:nvSpPr>
        <p:spPr bwMode="auto">
          <a:xfrm>
            <a:off x="391131" y="1779851"/>
            <a:ext cx="3833498" cy="22800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6348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dirty="0">
                <a:solidFill>
                  <a:schemeClr val="bg1"/>
                </a:solidFill>
              </a:rPr>
              <a:t>Bishop Newel K. Whitney was given a special mission to go to the cities mentioned and warn the inhabitants that the hour of judgment was near at hand, if they should reject the gospel message. The promise was added that he should go and return in safety, if he would trust in the Lord. </a:t>
            </a:r>
            <a:endParaRPr lang="en-US" b="1" dirty="0">
              <a:solidFill>
                <a:schemeClr val="bg1"/>
              </a:solidFill>
              <a:latin typeface="+mn-lt"/>
            </a:endParaRPr>
          </a:p>
        </p:txBody>
      </p:sp>
      <p:sp>
        <p:nvSpPr>
          <p:cNvPr id="9" name="Rectangle 1"/>
          <p:cNvSpPr>
            <a:spLocks noChangeArrowheads="1"/>
          </p:cNvSpPr>
          <p:nvPr/>
        </p:nvSpPr>
        <p:spPr bwMode="auto">
          <a:xfrm>
            <a:off x="6628644" y="2804335"/>
            <a:ext cx="4844897" cy="36650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6348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dirty="0">
                <a:solidFill>
                  <a:schemeClr val="bg1"/>
                </a:solidFill>
              </a:rPr>
              <a:t>Shortly after this Revelation was given, the Prophet Joseph, accompanied by Bishop Whitney, took a hurried journey to Albany, New York, and Boston. </a:t>
            </a:r>
          </a:p>
          <a:p>
            <a:endParaRPr lang="en-US" dirty="0">
              <a:solidFill>
                <a:schemeClr val="bg1"/>
              </a:solidFill>
            </a:endParaRPr>
          </a:p>
          <a:p>
            <a:r>
              <a:rPr lang="en-US" dirty="0">
                <a:solidFill>
                  <a:schemeClr val="bg1"/>
                </a:solidFill>
              </a:rPr>
              <a:t>In the </a:t>
            </a:r>
            <a:r>
              <a:rPr lang="en-US" i="1" dirty="0">
                <a:solidFill>
                  <a:schemeClr val="bg1"/>
                </a:solidFill>
              </a:rPr>
              <a:t>Millennial Star</a:t>
            </a:r>
            <a:r>
              <a:rPr lang="en-US" dirty="0">
                <a:solidFill>
                  <a:schemeClr val="bg1"/>
                </a:solidFill>
              </a:rPr>
              <a:t>, Vol. X p. 286, there is an extract from an article from the </a:t>
            </a:r>
            <a:r>
              <a:rPr lang="en-US" i="1" dirty="0">
                <a:solidFill>
                  <a:schemeClr val="bg1"/>
                </a:solidFill>
              </a:rPr>
              <a:t>Albany Express</a:t>
            </a:r>
            <a:r>
              <a:rPr lang="en-US" dirty="0">
                <a:solidFill>
                  <a:schemeClr val="bg1"/>
                </a:solidFill>
              </a:rPr>
              <a:t>, in which a conflagration is described, by which building and property to the value of 2,000,000 was destroyed at Albany. </a:t>
            </a:r>
          </a:p>
          <a:p>
            <a:endParaRPr lang="en-US" dirty="0">
              <a:solidFill>
                <a:schemeClr val="bg1"/>
              </a:solidFill>
            </a:endParaRPr>
          </a:p>
          <a:p>
            <a:r>
              <a:rPr lang="en-US" dirty="0">
                <a:solidFill>
                  <a:schemeClr val="bg1"/>
                </a:solidFill>
              </a:rPr>
              <a:t>Several lives were lost and many business men were utterly ruined. (1880)</a:t>
            </a:r>
            <a:endParaRPr lang="en-US" b="1" dirty="0">
              <a:solidFill>
                <a:schemeClr val="bg1"/>
              </a:solidFill>
              <a:latin typeface="+mn-lt"/>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31788" y="1074767"/>
            <a:ext cx="1394097" cy="1845129"/>
          </a:xfrm>
          <a:prstGeom prst="rect">
            <a:avLst/>
          </a:prstGeom>
        </p:spPr>
      </p:pic>
      <p:pic>
        <p:nvPicPr>
          <p:cNvPr id="4" name="Picture 3">
            <a:extLst>
              <a:ext uri="{FF2B5EF4-FFF2-40B4-BE49-F238E27FC236}">
                <a16:creationId xmlns:a16="http://schemas.microsoft.com/office/drawing/2014/main" id="{C9AA47DC-2F1F-49F8-B342-98991302960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40116" y="4313336"/>
            <a:ext cx="2680311" cy="2070572"/>
          </a:xfrm>
          <a:prstGeom prst="rect">
            <a:avLst/>
          </a:prstGeom>
        </p:spPr>
      </p:pic>
    </p:spTree>
    <p:extLst>
      <p:ext uri="{BB962C8B-B14F-4D97-AF65-F5344CB8AC3E}">
        <p14:creationId xmlns:p14="http://schemas.microsoft.com/office/powerpoint/2010/main" val="3985780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img0.etsystatic.com/000/0/6218626/il_fullxfull.25632149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solidFill>
            <a:schemeClr val="accent6">
              <a:lumMod val="75000"/>
            </a:schemeClr>
          </a:solidFill>
          <a:ln w="127000" cap="sq">
            <a:solidFill>
              <a:srgbClr val="000000"/>
            </a:solidFill>
            <a:miter lim="800000"/>
          </a:ln>
          <a:effectLst>
            <a:outerShdw blurRad="57150" dist="50800" dir="2700000" algn="tl" rotWithShape="0">
              <a:srgbClr val="000000">
                <a:alpha val="40000"/>
              </a:srgbClr>
            </a:outerShdw>
          </a:effectLst>
        </p:spPr>
      </p:pic>
      <p:sp>
        <p:nvSpPr>
          <p:cNvPr id="6" name="TextBox 5"/>
          <p:cNvSpPr txBox="1"/>
          <p:nvPr/>
        </p:nvSpPr>
        <p:spPr>
          <a:xfrm>
            <a:off x="0" y="0"/>
            <a:ext cx="12192000" cy="1015663"/>
          </a:xfrm>
          <a:prstGeom prst="rect">
            <a:avLst/>
          </a:prstGeom>
          <a:noFill/>
        </p:spPr>
        <p:txBody>
          <a:bodyPr wrap="square" rtlCol="0">
            <a:spAutoFit/>
          </a:bodyPr>
          <a:lstStyle/>
          <a:p>
            <a:pPr algn="ctr"/>
            <a:r>
              <a:rPr lang="en-US" sz="6000" b="1" dirty="0">
                <a:solidFill>
                  <a:schemeClr val="bg1"/>
                </a:solidFill>
                <a:latin typeface="Tempus Sans ITC" panose="04020404030D07020202" pitchFamily="82" charset="0"/>
              </a:rPr>
              <a:t>Rend the Kingdom</a:t>
            </a:r>
          </a:p>
        </p:txBody>
      </p:sp>
      <p:sp>
        <p:nvSpPr>
          <p:cNvPr id="8" name="TextBox 7"/>
          <p:cNvSpPr txBox="1"/>
          <p:nvPr/>
        </p:nvSpPr>
        <p:spPr>
          <a:xfrm>
            <a:off x="0" y="6488668"/>
            <a:ext cx="4083113" cy="646331"/>
          </a:xfrm>
          <a:prstGeom prst="rect">
            <a:avLst/>
          </a:prstGeom>
          <a:noFill/>
        </p:spPr>
        <p:txBody>
          <a:bodyPr wrap="square" rtlCol="0">
            <a:spAutoFit/>
          </a:bodyPr>
          <a:lstStyle/>
          <a:p>
            <a:r>
              <a:rPr lang="en-US" dirty="0">
                <a:solidFill>
                  <a:schemeClr val="bg1"/>
                </a:solidFill>
              </a:rPr>
              <a:t>D&amp;C 84:118-120</a:t>
            </a:r>
            <a:endParaRPr lang="en-US" sz="1200" dirty="0">
              <a:solidFill>
                <a:schemeClr val="bg1"/>
              </a:solidFill>
            </a:endParaRPr>
          </a:p>
          <a:p>
            <a:endParaRPr lang="en-US" dirty="0">
              <a:solidFill>
                <a:schemeClr val="bg1"/>
              </a:solidFill>
            </a:endParaRPr>
          </a:p>
        </p:txBody>
      </p:sp>
      <p:sp>
        <p:nvSpPr>
          <p:cNvPr id="9" name="Rectangle 1"/>
          <p:cNvSpPr>
            <a:spLocks noChangeArrowheads="1"/>
          </p:cNvSpPr>
          <p:nvPr/>
        </p:nvSpPr>
        <p:spPr bwMode="auto">
          <a:xfrm>
            <a:off x="577158" y="1227126"/>
            <a:ext cx="3831556" cy="1172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6348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dirty="0">
                <a:solidFill>
                  <a:schemeClr val="bg1"/>
                </a:solidFill>
              </a:rPr>
              <a:t>The Elders are charged with the duty of warning the world of judgments. But not unless directed to do so by the Holy Spirit. </a:t>
            </a:r>
            <a:endParaRPr lang="en-US" b="1" dirty="0">
              <a:solidFill>
                <a:schemeClr val="bg1"/>
              </a:solidFill>
              <a:latin typeface="+mn-lt"/>
            </a:endParaRPr>
          </a:p>
        </p:txBody>
      </p:sp>
      <p:sp>
        <p:nvSpPr>
          <p:cNvPr id="11" name="Rectangle 1"/>
          <p:cNvSpPr>
            <a:spLocks noChangeArrowheads="1"/>
          </p:cNvSpPr>
          <p:nvPr/>
        </p:nvSpPr>
        <p:spPr bwMode="auto">
          <a:xfrm>
            <a:off x="5910944" y="1227126"/>
            <a:ext cx="5638799" cy="5050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6348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a:r>
              <a:rPr lang="en-US" i="1" dirty="0">
                <a:solidFill>
                  <a:schemeClr val="bg1"/>
                </a:solidFill>
              </a:rPr>
              <a:t>The Evening and Morning Star</a:t>
            </a:r>
          </a:p>
          <a:p>
            <a:pPr algn="ctr"/>
            <a:endParaRPr lang="en-US" i="1" dirty="0">
              <a:solidFill>
                <a:schemeClr val="bg1"/>
              </a:solidFill>
            </a:endParaRPr>
          </a:p>
          <a:p>
            <a:r>
              <a:rPr lang="en-US" dirty="0">
                <a:solidFill>
                  <a:schemeClr val="bg1"/>
                </a:solidFill>
              </a:rPr>
              <a:t>You are to walk in the valley of humility, and pray for the salvation of all; yea, you are to pray for your enemies and warn in compassion without threatening the wicked with judgments which are to be poured out upon the world hereafter. You have no right to take the judgments which fell upon the ungodly before the flood, and pour them upon the head of this generation; you have no authority to use the judgments which God sent upon Pharaoh in Egypt, to terrify the inhabitants of America, neither have you any direction by commandment, to collect the calamities of six thousand years and paint them upon the curtain of these last days to </a:t>
            </a:r>
            <a:r>
              <a:rPr lang="en-US" dirty="0">
                <a:solidFill>
                  <a:srgbClr val="FFFF00"/>
                </a:solidFill>
              </a:rPr>
              <a:t>scare mankind to repentance</a:t>
            </a:r>
            <a:r>
              <a:rPr lang="en-US" dirty="0">
                <a:solidFill>
                  <a:schemeClr val="bg1"/>
                </a:solidFill>
              </a:rPr>
              <a:t>; no, you are to </a:t>
            </a:r>
            <a:r>
              <a:rPr lang="en-US" dirty="0">
                <a:solidFill>
                  <a:srgbClr val="FFFF00"/>
                </a:solidFill>
              </a:rPr>
              <a:t>preach the gospel, which is the power of God unto salvation , even glad tidings of great joy unto all people</a:t>
            </a:r>
            <a:r>
              <a:rPr lang="en-US" dirty="0">
                <a:solidFill>
                  <a:schemeClr val="bg1"/>
                </a:solidFill>
              </a:rPr>
              <a:t>.” (History of the Church, Vol. L. p 280)</a:t>
            </a:r>
            <a:endParaRPr lang="en-US" b="1" dirty="0">
              <a:solidFill>
                <a:schemeClr val="bg1"/>
              </a:solidFill>
              <a:latin typeface="+mn-lt"/>
            </a:endParaRPr>
          </a:p>
        </p:txBody>
      </p:sp>
      <p:pic>
        <p:nvPicPr>
          <p:cNvPr id="9218" name="Picture 2" descr="https://www.lds.org/bc/content/shared/content/images/gospel-library/manual/32502/09-06.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9010" y="2753257"/>
            <a:ext cx="4352925" cy="3381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6389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fade">
                                      <p:cBhvr>
                                        <p:cTn id="7" dur="500"/>
                                        <p:tgtEl>
                                          <p:spTgt spid="921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img0.etsystatic.com/000/0/6218626/il_fullxfull.25632149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638" y="86265"/>
            <a:ext cx="12192000" cy="6858000"/>
          </a:xfrm>
          <a:prstGeom prst="rect">
            <a:avLst/>
          </a:prstGeom>
          <a:solidFill>
            <a:schemeClr val="accent6">
              <a:lumMod val="75000"/>
            </a:schemeClr>
          </a:solidFill>
          <a:ln w="127000" cap="sq">
            <a:solidFill>
              <a:srgbClr val="000000"/>
            </a:solidFill>
            <a:miter lim="800000"/>
          </a:ln>
          <a:effectLst>
            <a:outerShdw blurRad="57150" dist="50800" dir="2700000" algn="tl" rotWithShape="0">
              <a:srgbClr val="000000">
                <a:alpha val="40000"/>
              </a:srgbClr>
            </a:outerShdw>
          </a:effectLst>
        </p:spPr>
      </p:pic>
      <p:sp>
        <p:nvSpPr>
          <p:cNvPr id="4" name="TextBox 3"/>
          <p:cNvSpPr txBox="1"/>
          <p:nvPr/>
        </p:nvSpPr>
        <p:spPr>
          <a:xfrm>
            <a:off x="0" y="0"/>
            <a:ext cx="12192000" cy="4247317"/>
          </a:xfrm>
          <a:prstGeom prst="rect">
            <a:avLst/>
          </a:prstGeom>
          <a:noFill/>
        </p:spPr>
        <p:txBody>
          <a:bodyPr wrap="square" rtlCol="0">
            <a:spAutoFit/>
          </a:bodyPr>
          <a:lstStyle/>
          <a:p>
            <a:r>
              <a:rPr lang="en-US" dirty="0">
                <a:solidFill>
                  <a:schemeClr val="bg1"/>
                </a:solidFill>
              </a:rPr>
              <a:t>Sources:</a:t>
            </a:r>
          </a:p>
          <a:p>
            <a:endParaRPr lang="en-US" dirty="0">
              <a:solidFill>
                <a:schemeClr val="bg1"/>
              </a:solidFill>
            </a:endParaRPr>
          </a:p>
          <a:p>
            <a:r>
              <a:rPr lang="en-US" dirty="0">
                <a:solidFill>
                  <a:schemeClr val="bg1"/>
                </a:solidFill>
              </a:rPr>
              <a:t>Videos:</a:t>
            </a:r>
          </a:p>
          <a:p>
            <a:r>
              <a:rPr lang="en-US" b="1" dirty="0">
                <a:solidFill>
                  <a:schemeClr val="bg1"/>
                </a:solidFill>
              </a:rPr>
              <a:t>A Work of Love</a:t>
            </a:r>
            <a:r>
              <a:rPr lang="en-US" dirty="0">
                <a:solidFill>
                  <a:schemeClr val="bg1"/>
                </a:solidFill>
              </a:rPr>
              <a:t> (0:56)</a:t>
            </a:r>
          </a:p>
          <a:p>
            <a:r>
              <a:rPr lang="en-US" b="1" dirty="0">
                <a:solidFill>
                  <a:schemeClr val="bg1"/>
                </a:solidFill>
              </a:rPr>
              <a:t>Angels Round about You</a:t>
            </a:r>
            <a:r>
              <a:rPr lang="en-US" dirty="0">
                <a:solidFill>
                  <a:schemeClr val="bg1"/>
                </a:solidFill>
              </a:rPr>
              <a:t> (2:17)</a:t>
            </a:r>
          </a:p>
          <a:p>
            <a:r>
              <a:rPr lang="en-US" b="1" dirty="0">
                <a:solidFill>
                  <a:schemeClr val="bg1"/>
                </a:solidFill>
              </a:rPr>
              <a:t>A Mighty Change: Conversion</a:t>
            </a:r>
            <a:r>
              <a:rPr lang="en-US" dirty="0">
                <a:solidFill>
                  <a:schemeClr val="bg1"/>
                </a:solidFill>
              </a:rPr>
              <a:t>(2:47)</a:t>
            </a:r>
          </a:p>
          <a:p>
            <a:endParaRPr lang="en-US" dirty="0">
              <a:solidFill>
                <a:schemeClr val="bg1"/>
              </a:solidFill>
            </a:endParaRPr>
          </a:p>
          <a:p>
            <a:endParaRPr lang="en-US" dirty="0">
              <a:solidFill>
                <a:schemeClr val="bg1"/>
              </a:solidFill>
            </a:endParaRPr>
          </a:p>
          <a:p>
            <a:r>
              <a:rPr lang="en-US" dirty="0">
                <a:solidFill>
                  <a:schemeClr val="bg1"/>
                </a:solidFill>
              </a:rPr>
              <a:t>Spencer W. Kimball (See </a:t>
            </a:r>
            <a:r>
              <a:rPr lang="en-US" i="1" dirty="0">
                <a:solidFill>
                  <a:schemeClr val="bg1"/>
                </a:solidFill>
              </a:rPr>
              <a:t>Conference Report,</a:t>
            </a:r>
            <a:r>
              <a:rPr lang="en-US" dirty="0">
                <a:solidFill>
                  <a:schemeClr val="bg1"/>
                </a:solidFill>
              </a:rPr>
              <a:t> April 1959, p. 12 2.)” (“It </a:t>
            </a:r>
            <a:r>
              <a:rPr lang="en-US" dirty="0" err="1">
                <a:solidFill>
                  <a:schemeClr val="bg1"/>
                </a:solidFill>
              </a:rPr>
              <a:t>Becometh</a:t>
            </a:r>
            <a:r>
              <a:rPr lang="en-US" dirty="0">
                <a:solidFill>
                  <a:schemeClr val="bg1"/>
                </a:solidFill>
              </a:rPr>
              <a:t> Every Man,”</a:t>
            </a:r>
            <a:r>
              <a:rPr lang="en-US" i="1" dirty="0">
                <a:solidFill>
                  <a:schemeClr val="bg1"/>
                </a:solidFill>
              </a:rPr>
              <a:t> Ensign,</a:t>
            </a:r>
            <a:r>
              <a:rPr lang="en-US" dirty="0">
                <a:solidFill>
                  <a:schemeClr val="bg1"/>
                </a:solidFill>
              </a:rPr>
              <a:t> Oct. 1977, 3).</a:t>
            </a:r>
          </a:p>
          <a:p>
            <a:r>
              <a:rPr lang="en-US" sz="1800" dirty="0">
                <a:solidFill>
                  <a:schemeClr val="bg1"/>
                </a:solidFill>
              </a:rPr>
              <a:t>Presentation by ©http://fashionsbylynda.com/blog/</a:t>
            </a:r>
            <a:endParaRPr lang="en-US" dirty="0">
              <a:solidFill>
                <a:schemeClr val="bg1"/>
              </a:solidFill>
            </a:endParaRPr>
          </a:p>
          <a:p>
            <a:pPr fontAlgn="base"/>
            <a:r>
              <a:rPr lang="en-US" dirty="0">
                <a:solidFill>
                  <a:schemeClr val="bg1"/>
                </a:solidFill>
              </a:rPr>
              <a:t>Lesson 20: Understanding a Missionary’s Responsibilities</a:t>
            </a:r>
          </a:p>
          <a:p>
            <a:pPr fontAlgn="base"/>
            <a:r>
              <a:rPr lang="en-US" i="1" dirty="0">
                <a:solidFill>
                  <a:schemeClr val="bg1"/>
                </a:solidFill>
              </a:rPr>
              <a:t>Young Women Manual 3</a:t>
            </a:r>
            <a:r>
              <a:rPr lang="en-US" dirty="0">
                <a:solidFill>
                  <a:schemeClr val="bg1"/>
                </a:solidFill>
              </a:rPr>
              <a:t>, (1994), 72–74</a:t>
            </a:r>
          </a:p>
          <a:p>
            <a:pPr fontAlgn="base"/>
            <a:r>
              <a:rPr lang="en-US" dirty="0">
                <a:solidFill>
                  <a:schemeClr val="bg1"/>
                </a:solidFill>
              </a:rPr>
              <a:t>Ezra Taft Benson </a:t>
            </a:r>
            <a:r>
              <a:rPr lang="en-US" i="1" dirty="0">
                <a:solidFill>
                  <a:schemeClr val="bg1"/>
                </a:solidFill>
              </a:rPr>
              <a:t>Our Responsibility to Share the Gospel </a:t>
            </a:r>
            <a:r>
              <a:rPr lang="en-US" dirty="0">
                <a:solidFill>
                  <a:schemeClr val="bg1"/>
                </a:solidFill>
              </a:rPr>
              <a:t>April 1985 Gen. Conf.</a:t>
            </a:r>
          </a:p>
          <a:p>
            <a:pPr fontAlgn="base"/>
            <a:r>
              <a:rPr lang="en-US" dirty="0">
                <a:solidFill>
                  <a:schemeClr val="bg1"/>
                </a:solidFill>
              </a:rPr>
              <a:t>Hyrum M. Smith and </a:t>
            </a:r>
            <a:r>
              <a:rPr lang="en-US" dirty="0" err="1">
                <a:solidFill>
                  <a:schemeClr val="bg1"/>
                </a:solidFill>
              </a:rPr>
              <a:t>Janne</a:t>
            </a:r>
            <a:r>
              <a:rPr lang="en-US" dirty="0">
                <a:solidFill>
                  <a:schemeClr val="bg1"/>
                </a:solidFill>
              </a:rPr>
              <a:t> M. Sjodahl </a:t>
            </a:r>
            <a:r>
              <a:rPr lang="en-US" i="1" dirty="0">
                <a:solidFill>
                  <a:schemeClr val="bg1"/>
                </a:solidFill>
              </a:rPr>
              <a:t>Doctrine and Covenants Commentary </a:t>
            </a:r>
            <a:r>
              <a:rPr lang="en-US" dirty="0">
                <a:solidFill>
                  <a:schemeClr val="bg1"/>
                </a:solidFill>
              </a:rPr>
              <a:t> pg. 518-19</a:t>
            </a:r>
          </a:p>
          <a:p>
            <a:endParaRPr lang="en-US" dirty="0">
              <a:solidFill>
                <a:schemeClr val="bg1"/>
              </a:solidFill>
            </a:endParaRPr>
          </a:p>
        </p:txBody>
      </p:sp>
      <p:grpSp>
        <p:nvGrpSpPr>
          <p:cNvPr id="5" name="Group 4"/>
          <p:cNvGrpSpPr/>
          <p:nvPr/>
        </p:nvGrpSpPr>
        <p:grpSpPr>
          <a:xfrm>
            <a:off x="3771901" y="409575"/>
            <a:ext cx="1143000" cy="1447800"/>
            <a:chOff x="7543800" y="3810000"/>
            <a:chExt cx="1143000" cy="1447800"/>
          </a:xfrm>
        </p:grpSpPr>
        <p:sp>
          <p:nvSpPr>
            <p:cNvPr id="6" name="Trapezoid 5"/>
            <p:cNvSpPr/>
            <p:nvPr/>
          </p:nvSpPr>
          <p:spPr>
            <a:xfrm rot="16200000">
              <a:off x="8243309" y="4391868"/>
              <a:ext cx="493691" cy="393290"/>
            </a:xfrm>
            <a:prstGeom prst="trapezoid">
              <a:avLst>
                <a:gd name="adj" fmla="val 41471"/>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rot="4358081">
              <a:off x="7961518" y="496857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rot="6732551">
              <a:off x="7707087" y="499302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7546258" y="4341668"/>
              <a:ext cx="904568" cy="531668"/>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 name="Group 9"/>
            <p:cNvGrpSpPr/>
            <p:nvPr/>
          </p:nvGrpSpPr>
          <p:grpSpPr>
            <a:xfrm>
              <a:off x="7924800" y="3810000"/>
              <a:ext cx="645353" cy="610017"/>
              <a:chOff x="7924800" y="5867400"/>
              <a:chExt cx="645353" cy="610017"/>
            </a:xfrm>
          </p:grpSpPr>
          <p:grpSp>
            <p:nvGrpSpPr>
              <p:cNvPr id="18" name="Group 13"/>
              <p:cNvGrpSpPr/>
              <p:nvPr/>
            </p:nvGrpSpPr>
            <p:grpSpPr>
              <a:xfrm>
                <a:off x="7924800" y="5867400"/>
                <a:ext cx="645353" cy="610017"/>
                <a:chOff x="3037563" y="3121795"/>
                <a:chExt cx="1250371" cy="1224010"/>
              </a:xfrm>
            </p:grpSpPr>
            <p:sp>
              <p:nvSpPr>
                <p:cNvPr id="20" name="Oval 19"/>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Oval 18"/>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p:cNvGrpSpPr/>
            <p:nvPr/>
          </p:nvGrpSpPr>
          <p:grpSpPr>
            <a:xfrm>
              <a:off x="7543800" y="4038600"/>
              <a:ext cx="403070" cy="381000"/>
              <a:chOff x="7924800" y="5867400"/>
              <a:chExt cx="645353" cy="610017"/>
            </a:xfrm>
          </p:grpSpPr>
          <p:grpSp>
            <p:nvGrpSpPr>
              <p:cNvPr id="12" name="Group 13"/>
              <p:cNvGrpSpPr/>
              <p:nvPr/>
            </p:nvGrpSpPr>
            <p:grpSpPr>
              <a:xfrm>
                <a:off x="7924800" y="5867400"/>
                <a:ext cx="645353" cy="610017"/>
                <a:chOff x="3037563" y="3121795"/>
                <a:chExt cx="1250371" cy="1224010"/>
              </a:xfrm>
            </p:grpSpPr>
            <p:sp>
              <p:nvSpPr>
                <p:cNvPr id="14" name="Oval 13"/>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Oval 12"/>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4" name="Footer Placeholder 14">
            <a:extLst>
              <a:ext uri="{FF2B5EF4-FFF2-40B4-BE49-F238E27FC236}">
                <a16:creationId xmlns:a16="http://schemas.microsoft.com/office/drawing/2014/main" id="{A18DDE19-B8FA-443C-A17F-167E99F3279D}"/>
              </a:ext>
            </a:extLst>
          </p:cNvPr>
          <p:cNvSpPr>
            <a:spLocks noGrp="1"/>
          </p:cNvSpPr>
          <p:nvPr/>
        </p:nvSpPr>
        <p:spPr>
          <a:xfrm>
            <a:off x="0" y="6523368"/>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solidFill>
              </a:rPr>
              <a:t>Presentation by ©http://fashionsbylynda.com/blog/</a:t>
            </a:r>
          </a:p>
        </p:txBody>
      </p:sp>
    </p:spTree>
    <p:extLst>
      <p:ext uri="{BB962C8B-B14F-4D97-AF65-F5344CB8AC3E}">
        <p14:creationId xmlns:p14="http://schemas.microsoft.com/office/powerpoint/2010/main" val="17988308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7970" y="0"/>
            <a:ext cx="4920343" cy="4339650"/>
          </a:xfrm>
          <a:prstGeom prst="rect">
            <a:avLst/>
          </a:prstGeom>
          <a:noFill/>
        </p:spPr>
        <p:txBody>
          <a:bodyPr wrap="square" rtlCol="0">
            <a:spAutoFit/>
          </a:bodyPr>
          <a:lstStyle/>
          <a:p>
            <a:r>
              <a:rPr lang="en-US" sz="1200" b="1" dirty="0"/>
              <a:t>Evil Spirits</a:t>
            </a:r>
            <a:br>
              <a:rPr lang="en-US" sz="1200" b="1" dirty="0"/>
            </a:br>
            <a:r>
              <a:rPr lang="en-US" sz="1200" b="1" dirty="0"/>
              <a:t>Newel Knight</a:t>
            </a:r>
          </a:p>
          <a:p>
            <a:r>
              <a:rPr lang="en-US" sz="1200" dirty="0"/>
              <a:t>The case of Newel Knight whom the Prophet rescued from the power of an evil spirit, is known as the first miracle performed after the organization of the church, (History of the church Vol. 1 pp. 82-3</a:t>
            </a:r>
          </a:p>
          <a:p>
            <a:endParaRPr lang="en-US" sz="1200" dirty="0"/>
          </a:p>
          <a:p>
            <a:r>
              <a:rPr lang="en-US" sz="1200" b="1" dirty="0"/>
              <a:t>The opening of the British Mission </a:t>
            </a:r>
            <a:r>
              <a:rPr lang="en-US" sz="1200" dirty="0"/>
              <a:t>was attended by combats with evil spirit. On July 30, 1837, at daybreak, Elder Isaac Russell, one of the first British missionaries, called Elder Heber C. Kimball out of bed and implored him to deliver him from the evil spirits that were tormenting him to such a degree that he felt that he must succumb. Elder Heber C. Kimball arose immediately, and so did Orson Hyde, who was sleeping in the same be. Both laid hands on him and prayed and rebuked the evil spirits. (Whitney’s Life of Heber C. Kimball pp. 144-5)</a:t>
            </a:r>
          </a:p>
          <a:p>
            <a:endParaRPr lang="en-US" sz="1200" dirty="0"/>
          </a:p>
          <a:p>
            <a:r>
              <a:rPr lang="en-US" sz="1200" b="1" dirty="0"/>
              <a:t>Poison:</a:t>
            </a:r>
          </a:p>
          <a:p>
            <a:r>
              <a:rPr lang="en-US" sz="1200" dirty="0"/>
              <a:t>Newel K. Whitney was suffering from a fractured leg in May 1832. The Prophet Joseph Smith frequently walked in the woods, and one day as he arose from his table he walked to the door and vomited blood profusely. Because of the violent nature of this his jaw was dislocated and knew that some poison had entered into his system. He walked over to Newel K. Whitney, and while Newel was on his bed laid his hands on the Prophet and Joseph was healed instantly. (History of the Church Vol. 1 pp. 271</a:t>
            </a:r>
          </a:p>
        </p:txBody>
      </p:sp>
      <p:sp>
        <p:nvSpPr>
          <p:cNvPr id="3" name="Rectangle 2"/>
          <p:cNvSpPr/>
          <p:nvPr/>
        </p:nvSpPr>
        <p:spPr>
          <a:xfrm>
            <a:off x="5910943" y="197347"/>
            <a:ext cx="6063341" cy="4339650"/>
          </a:xfrm>
          <a:prstGeom prst="rect">
            <a:avLst/>
          </a:prstGeom>
        </p:spPr>
        <p:txBody>
          <a:bodyPr wrap="square">
            <a:spAutoFit/>
          </a:bodyPr>
          <a:lstStyle/>
          <a:p>
            <a:pPr fontAlgn="base"/>
            <a:r>
              <a:rPr lang="en-US" sz="1200" b="1" dirty="0">
                <a:solidFill>
                  <a:srgbClr val="2F393A"/>
                </a:solidFill>
                <a:latin typeface="Abadi" panose="020B0604020104020204" pitchFamily="34" charset="0"/>
              </a:rPr>
              <a:t>Missionary Work:</a:t>
            </a:r>
          </a:p>
          <a:p>
            <a:pPr fontAlgn="base"/>
            <a:r>
              <a:rPr lang="en-US" sz="1200" dirty="0">
                <a:solidFill>
                  <a:srgbClr val="2F393A"/>
                </a:solidFill>
                <a:latin typeface="Abadi" panose="020B0604020104020204" pitchFamily="34" charset="0"/>
              </a:rPr>
              <a:t>In June 1830, Samuel Harrison Smith trudged down a country road in New York State on the first official missionary journey of the restored church. He had been set apart by his brother, the Prophet Joseph. This great missionary traveled 25 miles that first day without disposing of a single copy of the new and strange book which he carried on his back. Seeking lodging for the night, faint and hungry, he was turned away, after briefly explaining his mission, with the words: “You liar, get out of my house. You shan’t stay one minute with your books.” Continuing his journey, discouraged and with heavy heart, he slept that first night under an apple tree.</a:t>
            </a:r>
          </a:p>
          <a:p>
            <a:pPr fontAlgn="base"/>
            <a:r>
              <a:rPr lang="en-US" sz="1200" dirty="0">
                <a:solidFill>
                  <a:srgbClr val="2F393A"/>
                </a:solidFill>
                <a:latin typeface="Abadi" panose="020B0604020104020204" pitchFamily="34" charset="0"/>
              </a:rPr>
              <a:t>So began, in the most inauspicious way, the missionary work of this dispensation through the restored church, The Church of Jesus Christ of Latter-day Saints.</a:t>
            </a:r>
            <a:r>
              <a:rPr lang="en-US" sz="1200" dirty="0"/>
              <a:t> Ezra Taft Benson </a:t>
            </a:r>
            <a:r>
              <a:rPr lang="en-US" sz="1200" i="1" dirty="0"/>
              <a:t>Missionary Work: A Major Responsibility </a:t>
            </a:r>
            <a:r>
              <a:rPr lang="en-US" sz="1200" dirty="0"/>
              <a:t>April 1974 Gen. Conf.</a:t>
            </a:r>
          </a:p>
          <a:p>
            <a:pPr fontAlgn="base"/>
            <a:endParaRPr lang="en-US" sz="1200" dirty="0"/>
          </a:p>
          <a:p>
            <a:pPr fontAlgn="base"/>
            <a:endParaRPr lang="en-US" sz="1200" dirty="0"/>
          </a:p>
          <a:p>
            <a:pPr fontAlgn="base"/>
            <a:r>
              <a:rPr lang="en-US" sz="1200" b="1" dirty="0"/>
              <a:t>The Lord Supports His Servants</a:t>
            </a:r>
          </a:p>
          <a:p>
            <a:pPr fontAlgn="base"/>
            <a:r>
              <a:rPr lang="en-US" sz="1200" dirty="0"/>
              <a:t>“Thousands of missionaries have put this promise to the test and the Lord has kept his promise to all those who have been faithful in their calling. Surely if the Father notices when a sparrow falls, he will not forsake any who in faithful obedience to his will seek his aid. That there have been those who have gone forth and have been weary in body and mind, and who have gone hungry, there is no doubt, for there are missionaries who have not given all their heart to the Lord and they have idled away valuable time when it was needful for them to proclaim the truth.” (Smith, </a:t>
            </a:r>
            <a:r>
              <a:rPr lang="en-US" sz="1200" i="1" dirty="0"/>
              <a:t>Church History and Modern Revelation,</a:t>
            </a:r>
            <a:r>
              <a:rPr lang="en-US" sz="1200" dirty="0"/>
              <a:t> 1:344.)</a:t>
            </a:r>
          </a:p>
          <a:p>
            <a:pPr fontAlgn="base"/>
            <a:endParaRPr lang="en-US" sz="1200" b="0" i="0" dirty="0">
              <a:solidFill>
                <a:srgbClr val="2F393A"/>
              </a:solidFill>
              <a:effectLst/>
              <a:latin typeface="Abadi" panose="020B0604020104020204" pitchFamily="34" charset="0"/>
            </a:endParaRPr>
          </a:p>
        </p:txBody>
      </p:sp>
      <p:sp>
        <p:nvSpPr>
          <p:cNvPr id="4" name="Rectangle 3"/>
          <p:cNvSpPr/>
          <p:nvPr/>
        </p:nvSpPr>
        <p:spPr>
          <a:xfrm>
            <a:off x="5894613" y="4579595"/>
            <a:ext cx="6096000" cy="2123658"/>
          </a:xfrm>
          <a:prstGeom prst="rect">
            <a:avLst/>
          </a:prstGeom>
        </p:spPr>
        <p:txBody>
          <a:bodyPr>
            <a:spAutoFit/>
          </a:bodyPr>
          <a:lstStyle/>
          <a:p>
            <a:pPr fontAlgn="base"/>
            <a:r>
              <a:rPr lang="en-US" sz="1200" b="1" dirty="0">
                <a:latin typeface="Abadi" panose="020B0604020104020204" pitchFamily="34" charset="0"/>
              </a:rPr>
              <a:t>Without purse or scrip:</a:t>
            </a:r>
          </a:p>
          <a:p>
            <a:pPr fontAlgn="base"/>
            <a:r>
              <a:rPr lang="en-US" sz="1200" dirty="0">
                <a:latin typeface="Abadi" panose="020B0604020104020204" pitchFamily="34" charset="0"/>
              </a:rPr>
              <a:t>Elder Bruce R. McConkie of the Quorum of the Twelve Apostles explained what it means to preach the gospel without purse or scrip today:</a:t>
            </a:r>
          </a:p>
          <a:p>
            <a:pPr fontAlgn="base"/>
            <a:r>
              <a:rPr lang="en-US" sz="1200" dirty="0">
                <a:latin typeface="Abadi" panose="020B0604020104020204" pitchFamily="34" charset="0"/>
              </a:rPr>
              <a:t>“A special rule applies to those who are called to go into the world without purse or scrip and preach the gospel. For the time and season of their missionary service they are to have no concern about business enterprises or temporal pursuits. They are to be free of the encumbering obligations that always attend those who manage temporal affairs. Their whole attention and all of their strength and talents are to be centered on the work of the ministry, and they have the Father’s promise that he will look after their daily needs” (</a:t>
            </a:r>
            <a:r>
              <a:rPr lang="en-US" sz="1200" i="1" dirty="0">
                <a:latin typeface="Abadi" panose="020B0604020104020204" pitchFamily="34" charset="0"/>
              </a:rPr>
              <a:t>Doctrinal New Testament Commentary, Volume 1: The Gospels,</a:t>
            </a:r>
            <a:r>
              <a:rPr lang="en-US" sz="1200" dirty="0">
                <a:latin typeface="Abadi" panose="020B0604020104020204" pitchFamily="34" charset="0"/>
              </a:rPr>
              <a:t> 3 vols. [1966–73], 1:243).</a:t>
            </a:r>
            <a:endParaRPr lang="en-US" sz="1200" b="0" i="0" dirty="0">
              <a:effectLst/>
              <a:latin typeface="Abadi" panose="020B0604020104020204" pitchFamily="34" charset="0"/>
            </a:endParaRPr>
          </a:p>
        </p:txBody>
      </p:sp>
      <p:sp>
        <p:nvSpPr>
          <p:cNvPr id="6" name="Rectangle 5"/>
          <p:cNvSpPr/>
          <p:nvPr/>
        </p:nvSpPr>
        <p:spPr>
          <a:xfrm>
            <a:off x="97970" y="4530656"/>
            <a:ext cx="5203373" cy="1938992"/>
          </a:xfrm>
          <a:prstGeom prst="rect">
            <a:avLst/>
          </a:prstGeom>
        </p:spPr>
        <p:txBody>
          <a:bodyPr wrap="square">
            <a:spAutoFit/>
          </a:bodyPr>
          <a:lstStyle/>
          <a:p>
            <a:pPr fontAlgn="base"/>
            <a:r>
              <a:rPr lang="en-US" sz="1200" b="1" dirty="0">
                <a:latin typeface="Abadi" panose="020B0604020104020204" pitchFamily="34" charset="0"/>
              </a:rPr>
              <a:t>President Joseph Fielding Smith taught:</a:t>
            </a:r>
          </a:p>
          <a:p>
            <a:pPr fontAlgn="base"/>
            <a:r>
              <a:rPr lang="en-US" sz="1200" dirty="0">
                <a:latin typeface="Abadi" panose="020B0604020104020204" pitchFamily="34" charset="0"/>
              </a:rPr>
              <a:t>“Thousands of missionaries have put this promise to the test and the Lord has kept his promise to all those who have been faithful in their calling. Surely if the Father notices when a sparrow falls, he will not forsake any who in faithful obedience to his will seek his aid. That there have been those who have gone forth and have been weary in body and mind, and who have gone hungry, there is no doubt, for there are missionaries who have not given all their heart to the Lord and they have idled away valuable time when it was needful for them to proclaim the truth” (</a:t>
            </a:r>
            <a:r>
              <a:rPr lang="en-US" sz="1200" i="1" dirty="0">
                <a:latin typeface="Abadi" panose="020B0604020104020204" pitchFamily="34" charset="0"/>
              </a:rPr>
              <a:t>Church History and Modern Revelation,</a:t>
            </a:r>
            <a:r>
              <a:rPr lang="en-US" sz="1200" dirty="0">
                <a:latin typeface="Abadi" panose="020B0604020104020204" pitchFamily="34" charset="0"/>
              </a:rPr>
              <a:t> 2 vols. [1953], 1:344).</a:t>
            </a:r>
            <a:endParaRPr lang="en-US" sz="1200" b="0" i="0" dirty="0">
              <a:effectLst/>
              <a:latin typeface="Abadi" panose="020B0604020104020204" pitchFamily="34" charset="0"/>
            </a:endParaRPr>
          </a:p>
        </p:txBody>
      </p:sp>
      <p:sp>
        <p:nvSpPr>
          <p:cNvPr id="5" name="Rectangle 4"/>
          <p:cNvSpPr/>
          <p:nvPr/>
        </p:nvSpPr>
        <p:spPr>
          <a:xfrm>
            <a:off x="0" y="0"/>
            <a:ext cx="5519057" cy="6858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519057" y="0"/>
            <a:ext cx="6672943" cy="6858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p:nvPr/>
        </p:nvCxnSpPr>
        <p:spPr>
          <a:xfrm>
            <a:off x="0" y="990600"/>
            <a:ext cx="551905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0" y="2688771"/>
            <a:ext cx="551905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0" y="4530656"/>
            <a:ext cx="551905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519057" y="2688771"/>
            <a:ext cx="667294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5551714" y="4524707"/>
            <a:ext cx="667294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120253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F4D63A-5D06-E61B-0492-2773E8784EF8}"/>
            </a:ext>
          </a:extLst>
        </p:cNvPr>
        <p:cNvGrpSpPr/>
        <p:nvPr/>
      </p:nvGrpSpPr>
      <p:grpSpPr>
        <a:xfrm>
          <a:off x="0" y="0"/>
          <a:ext cx="0" cy="0"/>
          <a:chOff x="0" y="0"/>
          <a:chExt cx="0" cy="0"/>
        </a:xfrm>
      </p:grpSpPr>
      <p:pic>
        <p:nvPicPr>
          <p:cNvPr id="3" name="Picture 2" descr="https://img0.etsystatic.com/000/0/6218626/il_fullxfull.256321496.jpg">
            <a:extLst>
              <a:ext uri="{FF2B5EF4-FFF2-40B4-BE49-F238E27FC236}">
                <a16:creationId xmlns:a16="http://schemas.microsoft.com/office/drawing/2014/main" id="{E6A26848-8CF1-26B9-4AF6-C5658C8578F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287" y="-140698"/>
            <a:ext cx="12192000" cy="6858000"/>
          </a:xfrm>
          <a:prstGeom prst="rect">
            <a:avLst/>
          </a:prstGeom>
          <a:solidFill>
            <a:schemeClr val="accent6">
              <a:lumMod val="75000"/>
            </a:schemeClr>
          </a:solidFill>
          <a:ln w="127000" cap="sq">
            <a:solidFill>
              <a:srgbClr val="000000"/>
            </a:solidFill>
            <a:miter lim="800000"/>
          </a:ln>
          <a:effectLst>
            <a:outerShdw blurRad="57150" dist="50800" dir="2700000" algn="tl" rotWithShape="0">
              <a:srgbClr val="000000">
                <a:alpha val="40000"/>
              </a:srgbClr>
            </a:outerShdw>
          </a:effectLst>
        </p:spPr>
      </p:pic>
      <p:sp>
        <p:nvSpPr>
          <p:cNvPr id="4" name="TextBox 3">
            <a:extLst>
              <a:ext uri="{FF2B5EF4-FFF2-40B4-BE49-F238E27FC236}">
                <a16:creationId xmlns:a16="http://schemas.microsoft.com/office/drawing/2014/main" id="{7A2B8209-85D3-50CA-4A27-3B15E10C6C0C}"/>
              </a:ext>
            </a:extLst>
          </p:cNvPr>
          <p:cNvSpPr txBox="1"/>
          <p:nvPr/>
        </p:nvSpPr>
        <p:spPr>
          <a:xfrm>
            <a:off x="0" y="6488668"/>
            <a:ext cx="2421228" cy="369332"/>
          </a:xfrm>
          <a:prstGeom prst="rect">
            <a:avLst/>
          </a:prstGeom>
          <a:noFill/>
        </p:spPr>
        <p:txBody>
          <a:bodyPr wrap="square" rtlCol="0">
            <a:spAutoFit/>
          </a:bodyPr>
          <a:lstStyle/>
          <a:p>
            <a:r>
              <a:rPr lang="en-US" dirty="0"/>
              <a:t>D&amp;C 84:60-62 </a:t>
            </a:r>
          </a:p>
        </p:txBody>
      </p:sp>
      <p:sp>
        <p:nvSpPr>
          <p:cNvPr id="6" name="TextBox 5">
            <a:extLst>
              <a:ext uri="{FF2B5EF4-FFF2-40B4-BE49-F238E27FC236}">
                <a16:creationId xmlns:a16="http://schemas.microsoft.com/office/drawing/2014/main" id="{F0C3AE3F-9399-3D10-4FCA-CC68D2020541}"/>
              </a:ext>
            </a:extLst>
          </p:cNvPr>
          <p:cNvSpPr txBox="1"/>
          <p:nvPr/>
        </p:nvSpPr>
        <p:spPr>
          <a:xfrm>
            <a:off x="0" y="0"/>
            <a:ext cx="12191999" cy="1015663"/>
          </a:xfrm>
          <a:prstGeom prst="rect">
            <a:avLst/>
          </a:prstGeom>
          <a:noFill/>
        </p:spPr>
        <p:txBody>
          <a:bodyPr wrap="square" rtlCol="0">
            <a:spAutoFit/>
          </a:bodyPr>
          <a:lstStyle/>
          <a:p>
            <a:pPr algn="ctr"/>
            <a:r>
              <a:rPr lang="en-US" sz="6000" dirty="0">
                <a:solidFill>
                  <a:schemeClr val="bg1"/>
                </a:solidFill>
                <a:latin typeface="Harrington" panose="04040505050A02020702" pitchFamily="82" charset="0"/>
              </a:rPr>
              <a:t>Previously…Share</a:t>
            </a:r>
          </a:p>
        </p:txBody>
      </p:sp>
      <p:grpSp>
        <p:nvGrpSpPr>
          <p:cNvPr id="2" name="Group 1">
            <a:extLst>
              <a:ext uri="{FF2B5EF4-FFF2-40B4-BE49-F238E27FC236}">
                <a16:creationId xmlns:a16="http://schemas.microsoft.com/office/drawing/2014/main" id="{BCE83008-A15F-2486-F0D4-81DBD66B5C9B}"/>
              </a:ext>
            </a:extLst>
          </p:cNvPr>
          <p:cNvGrpSpPr/>
          <p:nvPr/>
        </p:nvGrpSpPr>
        <p:grpSpPr>
          <a:xfrm>
            <a:off x="903131" y="507831"/>
            <a:ext cx="3036194" cy="5725394"/>
            <a:chOff x="838200" y="76200"/>
            <a:chExt cx="2667000" cy="5029200"/>
          </a:xfrm>
        </p:grpSpPr>
        <p:grpSp>
          <p:nvGrpSpPr>
            <p:cNvPr id="12" name="Group 17">
              <a:extLst>
                <a:ext uri="{FF2B5EF4-FFF2-40B4-BE49-F238E27FC236}">
                  <a16:creationId xmlns:a16="http://schemas.microsoft.com/office/drawing/2014/main" id="{DC8EF271-1F1F-C863-9179-FBF5808D2229}"/>
                </a:ext>
              </a:extLst>
            </p:cNvPr>
            <p:cNvGrpSpPr/>
            <p:nvPr/>
          </p:nvGrpSpPr>
          <p:grpSpPr>
            <a:xfrm>
              <a:off x="838200" y="76200"/>
              <a:ext cx="2667000" cy="5029200"/>
              <a:chOff x="838200" y="76200"/>
              <a:chExt cx="2667000" cy="5029200"/>
            </a:xfrm>
          </p:grpSpPr>
          <p:grpSp>
            <p:nvGrpSpPr>
              <p:cNvPr id="14" name="Group 17">
                <a:extLst>
                  <a:ext uri="{FF2B5EF4-FFF2-40B4-BE49-F238E27FC236}">
                    <a16:creationId xmlns:a16="http://schemas.microsoft.com/office/drawing/2014/main" id="{D24D8BD5-0182-4D52-35DD-FC36CE02AF14}"/>
                  </a:ext>
                </a:extLst>
              </p:cNvPr>
              <p:cNvGrpSpPr/>
              <p:nvPr/>
            </p:nvGrpSpPr>
            <p:grpSpPr>
              <a:xfrm flipH="1">
                <a:off x="2209800" y="1447800"/>
                <a:ext cx="1295400" cy="3429000"/>
                <a:chOff x="685800" y="1447800"/>
                <a:chExt cx="1295400" cy="3124200"/>
              </a:xfrm>
            </p:grpSpPr>
            <p:sp>
              <p:nvSpPr>
                <p:cNvPr id="30" name="Bent Arrow 26">
                  <a:extLst>
                    <a:ext uri="{FF2B5EF4-FFF2-40B4-BE49-F238E27FC236}">
                      <a16:creationId xmlns:a16="http://schemas.microsoft.com/office/drawing/2014/main" id="{EFF0999E-F16F-A307-E2E0-8D9193908654}"/>
                    </a:ext>
                  </a:extLst>
                </p:cNvPr>
                <p:cNvSpPr/>
                <p:nvPr/>
              </p:nvSpPr>
              <p:spPr>
                <a:xfrm flipV="1">
                  <a:off x="685800" y="28956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 name="Bent Arrow 27">
                  <a:extLst>
                    <a:ext uri="{FF2B5EF4-FFF2-40B4-BE49-F238E27FC236}">
                      <a16:creationId xmlns:a16="http://schemas.microsoft.com/office/drawing/2014/main" id="{55AB8C5A-5DF3-84E5-0FBE-07C83AFEDB4A}"/>
                    </a:ext>
                  </a:extLst>
                </p:cNvPr>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5" name="Group 16">
                <a:extLst>
                  <a:ext uri="{FF2B5EF4-FFF2-40B4-BE49-F238E27FC236}">
                    <a16:creationId xmlns:a16="http://schemas.microsoft.com/office/drawing/2014/main" id="{8C22FFE7-B709-2035-F78F-73C60BA6DF79}"/>
                  </a:ext>
                </a:extLst>
              </p:cNvPr>
              <p:cNvGrpSpPr/>
              <p:nvPr/>
            </p:nvGrpSpPr>
            <p:grpSpPr>
              <a:xfrm>
                <a:off x="838200" y="1447800"/>
                <a:ext cx="1295400" cy="3429000"/>
                <a:chOff x="685800" y="1447800"/>
                <a:chExt cx="1295400" cy="3429000"/>
              </a:xfrm>
            </p:grpSpPr>
            <p:sp>
              <p:nvSpPr>
                <p:cNvPr id="28" name="Bent Arrow 24">
                  <a:extLst>
                    <a:ext uri="{FF2B5EF4-FFF2-40B4-BE49-F238E27FC236}">
                      <a16:creationId xmlns:a16="http://schemas.microsoft.com/office/drawing/2014/main" id="{CE759E84-3784-DC80-B8A9-74FB9A8E5372}"/>
                    </a:ext>
                  </a:extLst>
                </p:cNvPr>
                <p:cNvSpPr/>
                <p:nvPr/>
              </p:nvSpPr>
              <p:spPr>
                <a:xfrm flipV="1">
                  <a:off x="685800" y="2895600"/>
                  <a:ext cx="1295400" cy="19812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Bent Arrow 14">
                  <a:extLst>
                    <a:ext uri="{FF2B5EF4-FFF2-40B4-BE49-F238E27FC236}">
                      <a16:creationId xmlns:a16="http://schemas.microsoft.com/office/drawing/2014/main" id="{B32BD435-52A2-80A4-34F3-01409002F2AA}"/>
                    </a:ext>
                  </a:extLst>
                </p:cNvPr>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6" name="Oval 2">
                <a:extLst>
                  <a:ext uri="{FF2B5EF4-FFF2-40B4-BE49-F238E27FC236}">
                    <a16:creationId xmlns:a16="http://schemas.microsoft.com/office/drawing/2014/main" id="{1FE473A3-91E5-6AF1-BC56-DFE379E92602}"/>
                  </a:ext>
                </a:extLst>
              </p:cNvPr>
              <p:cNvSpPr/>
              <p:nvPr/>
            </p:nvSpPr>
            <p:spPr>
              <a:xfrm>
                <a:off x="1219200" y="1752600"/>
                <a:ext cx="1981200" cy="2590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lowchart: Manual Operation 3">
                <a:extLst>
                  <a:ext uri="{FF2B5EF4-FFF2-40B4-BE49-F238E27FC236}">
                    <a16:creationId xmlns:a16="http://schemas.microsoft.com/office/drawing/2014/main" id="{28E06F69-0038-F073-F277-8DB43394EDF7}"/>
                  </a:ext>
                </a:extLst>
              </p:cNvPr>
              <p:cNvSpPr/>
              <p:nvPr/>
            </p:nvSpPr>
            <p:spPr>
              <a:xfrm rot="10800000">
                <a:off x="1524000" y="1828800"/>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lowchart: Manual Operation 4">
                <a:extLst>
                  <a:ext uri="{FF2B5EF4-FFF2-40B4-BE49-F238E27FC236}">
                    <a16:creationId xmlns:a16="http://schemas.microsoft.com/office/drawing/2014/main" id="{4ECFC363-A796-9A58-0C0E-89ECEDFEB7E2}"/>
                  </a:ext>
                </a:extLst>
              </p:cNvPr>
              <p:cNvSpPr/>
              <p:nvPr/>
            </p:nvSpPr>
            <p:spPr>
              <a:xfrm rot="10800000">
                <a:off x="1537447" y="1107141"/>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5">
                <a:extLst>
                  <a:ext uri="{FF2B5EF4-FFF2-40B4-BE49-F238E27FC236}">
                    <a16:creationId xmlns:a16="http://schemas.microsoft.com/office/drawing/2014/main" id="{48D701D4-4A10-23CA-BA66-7548C222255E}"/>
                  </a:ext>
                </a:extLst>
              </p:cNvPr>
              <p:cNvSpPr/>
              <p:nvPr/>
            </p:nvSpPr>
            <p:spPr>
              <a:xfrm>
                <a:off x="1828800" y="1335741"/>
                <a:ext cx="744071" cy="125506"/>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5">
                <a:extLst>
                  <a:ext uri="{FF2B5EF4-FFF2-40B4-BE49-F238E27FC236}">
                    <a16:creationId xmlns:a16="http://schemas.microsoft.com/office/drawing/2014/main" id="{26881F19-98C8-7E57-B877-09EF91D8D0EA}"/>
                  </a:ext>
                </a:extLst>
              </p:cNvPr>
              <p:cNvSpPr/>
              <p:nvPr/>
            </p:nvSpPr>
            <p:spPr>
              <a:xfrm>
                <a:off x="1752600" y="1447800"/>
                <a:ext cx="914400" cy="3810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Donut 17">
                <a:extLst>
                  <a:ext uri="{FF2B5EF4-FFF2-40B4-BE49-F238E27FC236}">
                    <a16:creationId xmlns:a16="http://schemas.microsoft.com/office/drawing/2014/main" id="{CCBA33CD-1A46-ED57-6407-2CCF54B5A3BB}"/>
                  </a:ext>
                </a:extLst>
              </p:cNvPr>
              <p:cNvSpPr/>
              <p:nvPr/>
            </p:nvSpPr>
            <p:spPr>
              <a:xfrm>
                <a:off x="1752600" y="76200"/>
                <a:ext cx="914400" cy="914400"/>
              </a:xfrm>
              <a:prstGeom prst="donut">
                <a:avLst>
                  <a:gd name="adj" fmla="val 7308"/>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Rounded Rectangle 7">
                <a:extLst>
                  <a:ext uri="{FF2B5EF4-FFF2-40B4-BE49-F238E27FC236}">
                    <a16:creationId xmlns:a16="http://schemas.microsoft.com/office/drawing/2014/main" id="{6544FE06-A449-EDB7-52BF-170A8E5F4149}"/>
                  </a:ext>
                </a:extLst>
              </p:cNvPr>
              <p:cNvSpPr/>
              <p:nvPr/>
            </p:nvSpPr>
            <p:spPr>
              <a:xfrm rot="16200000">
                <a:off x="2057400" y="914400"/>
                <a:ext cx="304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9">
                <a:extLst>
                  <a:ext uri="{FF2B5EF4-FFF2-40B4-BE49-F238E27FC236}">
                    <a16:creationId xmlns:a16="http://schemas.microsoft.com/office/drawing/2014/main" id="{DEADEBAD-F548-A83F-AF55-0095524EEF82}"/>
                  </a:ext>
                </a:extLst>
              </p:cNvPr>
              <p:cNvSpPr/>
              <p:nvPr/>
            </p:nvSpPr>
            <p:spPr>
              <a:xfrm>
                <a:off x="1371600" y="4038600"/>
                <a:ext cx="1676400" cy="762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10">
                <a:extLst>
                  <a:ext uri="{FF2B5EF4-FFF2-40B4-BE49-F238E27FC236}">
                    <a16:creationId xmlns:a16="http://schemas.microsoft.com/office/drawing/2014/main" id="{84B0ED4D-FACA-6940-52DB-C5A8AB779817}"/>
                  </a:ext>
                </a:extLst>
              </p:cNvPr>
              <p:cNvSpPr/>
              <p:nvPr/>
            </p:nvSpPr>
            <p:spPr>
              <a:xfrm>
                <a:off x="1111624" y="4648200"/>
                <a:ext cx="2241176" cy="4572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11">
                <a:extLst>
                  <a:ext uri="{FF2B5EF4-FFF2-40B4-BE49-F238E27FC236}">
                    <a16:creationId xmlns:a16="http://schemas.microsoft.com/office/drawing/2014/main" id="{0E5D68BD-8B0A-614D-10C3-FE5B6DF2A167}"/>
                  </a:ext>
                </a:extLst>
              </p:cNvPr>
              <p:cNvSpPr/>
              <p:nvPr/>
            </p:nvSpPr>
            <p:spPr>
              <a:xfrm>
                <a:off x="1676400" y="4114800"/>
                <a:ext cx="1066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12">
                <a:extLst>
                  <a:ext uri="{FF2B5EF4-FFF2-40B4-BE49-F238E27FC236}">
                    <a16:creationId xmlns:a16="http://schemas.microsoft.com/office/drawing/2014/main" id="{AA1608B3-3864-6287-CF4A-AF277B0B301D}"/>
                  </a:ext>
                </a:extLst>
              </p:cNvPr>
              <p:cNvSpPr/>
              <p:nvPr/>
            </p:nvSpPr>
            <p:spPr>
              <a:xfrm>
                <a:off x="1600200" y="4267200"/>
                <a:ext cx="1219200" cy="1524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lowchart: Manual Operation 13">
                <a:extLst>
                  <a:ext uri="{FF2B5EF4-FFF2-40B4-BE49-F238E27FC236}">
                    <a16:creationId xmlns:a16="http://schemas.microsoft.com/office/drawing/2014/main" id="{25F96297-69FD-58A2-D1F6-3C9319DB6C15}"/>
                  </a:ext>
                </a:extLst>
              </p:cNvPr>
              <p:cNvSpPr/>
              <p:nvPr/>
            </p:nvSpPr>
            <p:spPr>
              <a:xfrm rot="10800000">
                <a:off x="1143000" y="4419600"/>
                <a:ext cx="2133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Rectangle 12">
              <a:extLst>
                <a:ext uri="{FF2B5EF4-FFF2-40B4-BE49-F238E27FC236}">
                  <a16:creationId xmlns:a16="http://schemas.microsoft.com/office/drawing/2014/main" id="{613DF4A7-D221-2745-7044-0A1D1D53CC8C}"/>
                </a:ext>
              </a:extLst>
            </p:cNvPr>
            <p:cNvSpPr/>
            <p:nvPr/>
          </p:nvSpPr>
          <p:spPr>
            <a:xfrm>
              <a:off x="1318932" y="2093887"/>
              <a:ext cx="1781735" cy="2027637"/>
            </a:xfrm>
            <a:prstGeom prst="rect">
              <a:avLst/>
            </a:prstGeom>
          </p:spPr>
          <p:txBody>
            <a:bodyPr wrap="square">
              <a:spAutoFit/>
            </a:bodyPr>
            <a:lstStyle/>
            <a:p>
              <a:pPr algn="ctr"/>
              <a:r>
                <a:rPr lang="en-US" b="1" i="0" dirty="0">
                  <a:solidFill>
                    <a:srgbClr val="53575B"/>
                  </a:solidFill>
                  <a:effectLst/>
                  <a:latin typeface="Abadi" panose="020B0604020104020204" pitchFamily="34" charset="0"/>
                </a:rPr>
                <a:t>Jesus Christ wants us to share the Book of Mormon and our testimonies with all of God’s children around the world</a:t>
              </a:r>
              <a:r>
                <a:rPr lang="en-US" b="0" i="0" dirty="0">
                  <a:solidFill>
                    <a:srgbClr val="53575B"/>
                  </a:solidFill>
                  <a:effectLst/>
                  <a:latin typeface="Abadi" panose="020B0604020104020204" pitchFamily="34" charset="0"/>
                </a:rPr>
                <a:t>.</a:t>
              </a:r>
              <a:endParaRPr lang="en-US" dirty="0">
                <a:solidFill>
                  <a:schemeClr val="bg1"/>
                </a:solidFill>
              </a:endParaRPr>
            </a:p>
          </p:txBody>
        </p:sp>
      </p:grpSp>
      <p:pic>
        <p:nvPicPr>
          <p:cNvPr id="35" name="Picture 34">
            <a:extLst>
              <a:ext uri="{FF2B5EF4-FFF2-40B4-BE49-F238E27FC236}">
                <a16:creationId xmlns:a16="http://schemas.microsoft.com/office/drawing/2014/main" id="{BA553CF7-363C-38FC-6BFB-435C7063F090}"/>
              </a:ext>
            </a:extLst>
          </p:cNvPr>
          <p:cNvPicPr>
            <a:picLocks noChangeAspect="1"/>
          </p:cNvPicPr>
          <p:nvPr/>
        </p:nvPicPr>
        <p:blipFill>
          <a:blip r:embed="rId3"/>
          <a:stretch>
            <a:fillRect/>
          </a:stretch>
        </p:blipFill>
        <p:spPr>
          <a:xfrm>
            <a:off x="5169594" y="1941731"/>
            <a:ext cx="6035258" cy="3613536"/>
          </a:xfrm>
          <a:prstGeom prst="rect">
            <a:avLst/>
          </a:prstGeom>
        </p:spPr>
      </p:pic>
    </p:spTree>
    <p:extLst>
      <p:ext uri="{BB962C8B-B14F-4D97-AF65-F5344CB8AC3E}">
        <p14:creationId xmlns:p14="http://schemas.microsoft.com/office/powerpoint/2010/main" val="16872156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5943" y="234154"/>
            <a:ext cx="6096000" cy="6401753"/>
          </a:xfrm>
          <a:prstGeom prst="rect">
            <a:avLst/>
          </a:prstGeom>
        </p:spPr>
        <p:txBody>
          <a:bodyPr>
            <a:spAutoFit/>
          </a:bodyPr>
          <a:lstStyle/>
          <a:p>
            <a:r>
              <a:rPr lang="en-US" sz="1100" b="1" dirty="0">
                <a:solidFill>
                  <a:srgbClr val="2F393A"/>
                </a:solidFill>
                <a:latin typeface="Abadi" panose="020B0604020104020204" pitchFamily="34" charset="0"/>
              </a:rPr>
              <a:t>New York, Albany, and Boston</a:t>
            </a:r>
          </a:p>
          <a:p>
            <a:r>
              <a:rPr lang="en-US" sz="1100" dirty="0">
                <a:solidFill>
                  <a:srgbClr val="2F393A"/>
                </a:solidFill>
                <a:latin typeface="Abadi" panose="020B0604020104020204" pitchFamily="34" charset="0"/>
              </a:rPr>
              <a:t>These cities were the subject of another prophet’s testimony. Elder </a:t>
            </a:r>
            <a:r>
              <a:rPr lang="en-US" sz="1100" dirty="0" err="1">
                <a:solidFill>
                  <a:srgbClr val="2F393A"/>
                </a:solidFill>
                <a:latin typeface="Abadi" panose="020B0604020104020204" pitchFamily="34" charset="0"/>
              </a:rPr>
              <a:t>Wilford</a:t>
            </a:r>
            <a:r>
              <a:rPr lang="en-US" sz="1100" dirty="0">
                <a:solidFill>
                  <a:srgbClr val="2F393A"/>
                </a:solidFill>
                <a:latin typeface="Abadi" panose="020B0604020104020204" pitchFamily="34" charset="0"/>
              </a:rPr>
              <a:t> Woodruff addressed a conference in Logan, Utah, on 22 August 1863. Speaking directly to the youth in attendance, he declared: “‘Now, my young friends, I wish you to remember these scenes you are witnessing during the visit of President Young and his brethren. Yea, my young friends, treasure up the teachings and sayings of these prophets and apostles as precious treasure while they are living men, and do not wait until they are dead. A few days and President Young and his brethren, the prophets and apostles and Brothers Benson and </a:t>
            </a:r>
            <a:r>
              <a:rPr lang="en-US" sz="1100" dirty="0" err="1">
                <a:solidFill>
                  <a:srgbClr val="2F393A"/>
                </a:solidFill>
                <a:latin typeface="Abadi" panose="020B0604020104020204" pitchFamily="34" charset="0"/>
              </a:rPr>
              <a:t>Maughan</a:t>
            </a:r>
            <a:r>
              <a:rPr lang="en-US" sz="1100" dirty="0">
                <a:solidFill>
                  <a:srgbClr val="2F393A"/>
                </a:solidFill>
                <a:latin typeface="Abadi" panose="020B0604020104020204" pitchFamily="34" charset="0"/>
              </a:rPr>
              <a:t>, will be in the spirit world. You should never forget this visitation. You are to become men and women, fathers and mothers; yea, the day will come, after your fathers, and these prophets and apostles are dead, you will have the privilege of going into the towers of a glorious Temple built unto the name of the Most High (pointing in the direction of the bench), east of us upon the Logan bench; and while you stand in the towers of the Temple and your eyes survey this glorious valley filled with cities and villages, occupied by tens of thousands of Latter-day Saints, you will then call to mind this visitation of President Young and his company. You will say: That was in the days when Presidents Benson and </a:t>
            </a:r>
            <a:r>
              <a:rPr lang="en-US" sz="1100" dirty="0" err="1">
                <a:solidFill>
                  <a:srgbClr val="2F393A"/>
                </a:solidFill>
                <a:latin typeface="Abadi" panose="020B0604020104020204" pitchFamily="34" charset="0"/>
              </a:rPr>
              <a:t>Maughan</a:t>
            </a:r>
            <a:r>
              <a:rPr lang="en-US" sz="1100" dirty="0">
                <a:solidFill>
                  <a:srgbClr val="2F393A"/>
                </a:solidFill>
                <a:latin typeface="Abadi" panose="020B0604020104020204" pitchFamily="34" charset="0"/>
              </a:rPr>
              <a:t> presided over us; that was before New York was destroyed by an earthquake; it was before Boston was swept into the sea, by the sea heaving itself beyond its bounds; it was before Albany was destroyed by fire; yea, at that time you will remember the scenes of this day. Treasure them up and forget them not.’ President Young followed and said: ‘What Brother Woodruff has said is revelation and will be fulfilled.’” (In </a:t>
            </a:r>
            <a:r>
              <a:rPr lang="en-US" sz="1100" dirty="0" err="1">
                <a:solidFill>
                  <a:srgbClr val="2F393A"/>
                </a:solidFill>
                <a:latin typeface="Abadi" panose="020B0604020104020204" pitchFamily="34" charset="0"/>
              </a:rPr>
              <a:t>Lundwall</a:t>
            </a:r>
            <a:r>
              <a:rPr lang="en-US" sz="1100" dirty="0">
                <a:solidFill>
                  <a:srgbClr val="2F393A"/>
                </a:solidFill>
                <a:latin typeface="Abadi" panose="020B0604020104020204" pitchFamily="34" charset="0"/>
              </a:rPr>
              <a:t>, </a:t>
            </a:r>
            <a:r>
              <a:rPr lang="en-US" sz="1100" i="1" dirty="0">
                <a:solidFill>
                  <a:srgbClr val="2F393A"/>
                </a:solidFill>
                <a:latin typeface="Abadi" panose="020B0604020104020204" pitchFamily="34" charset="0"/>
              </a:rPr>
              <a:t>Temples of the Most </a:t>
            </a:r>
            <a:r>
              <a:rPr lang="en-US" sz="1100" i="1" dirty="0" err="1">
                <a:solidFill>
                  <a:srgbClr val="2F393A"/>
                </a:solidFill>
                <a:latin typeface="Abadi" panose="020B0604020104020204" pitchFamily="34" charset="0"/>
              </a:rPr>
              <a:t>High,</a:t>
            </a:r>
            <a:r>
              <a:rPr lang="en-US" sz="1100" dirty="0" err="1">
                <a:solidFill>
                  <a:srgbClr val="2F393A"/>
                </a:solidFill>
                <a:latin typeface="Abadi" panose="020B0604020104020204" pitchFamily="34" charset="0"/>
              </a:rPr>
              <a:t>pp</a:t>
            </a:r>
            <a:r>
              <a:rPr lang="en-US" sz="1100" dirty="0">
                <a:solidFill>
                  <a:srgbClr val="2F393A"/>
                </a:solidFill>
                <a:latin typeface="Abadi" panose="020B0604020104020204" pitchFamily="34" charset="0"/>
              </a:rPr>
              <a:t>. 97–98.)</a:t>
            </a:r>
          </a:p>
          <a:p>
            <a:endParaRPr lang="en-US" sz="1400" dirty="0">
              <a:solidFill>
                <a:srgbClr val="2F393A"/>
              </a:solidFill>
              <a:latin typeface="Abadi" panose="020B0604020104020204" pitchFamily="34" charset="0"/>
            </a:endParaRPr>
          </a:p>
          <a:p>
            <a:endParaRPr lang="en-US" sz="1400" dirty="0">
              <a:solidFill>
                <a:srgbClr val="2F393A"/>
              </a:solidFill>
              <a:latin typeface="Abadi" panose="020B0604020104020204" pitchFamily="34" charset="0"/>
            </a:endParaRPr>
          </a:p>
          <a:p>
            <a:r>
              <a:rPr lang="en-US" sz="1400" b="1" dirty="0"/>
              <a:t>Albany: </a:t>
            </a:r>
          </a:p>
          <a:p>
            <a:r>
              <a:rPr lang="en-US" sz="1400" dirty="0"/>
              <a:t>The city government eventually purchased the plot of land where the present city hall stands and had architect Philip Hooker build the new city hall in 1832.</a:t>
            </a:r>
          </a:p>
          <a:p>
            <a:r>
              <a:rPr lang="en-US" sz="1400" dirty="0"/>
              <a:t>In 1880, Hooker’s building was destroyed by a fire. Henry Richardson, one of the most prominent architects during that time, was commissioned to make a design. The current Albany City Hall features trademark designs of Richardson’s unique style called Romanesque. Generations of critics have cited Albany City Hall as one of Richardson’s finest works, despite the financial woes the building faced during construction. The building was eventually added to the National Register of Historic Places.</a:t>
            </a:r>
          </a:p>
          <a:p>
            <a:r>
              <a:rPr lang="en-US" sz="1400" dirty="0"/>
              <a:t>http://famouswonders.com/albany-city-hall/</a:t>
            </a:r>
          </a:p>
          <a:p>
            <a:endParaRPr lang="en-US" sz="1100" dirty="0"/>
          </a:p>
        </p:txBody>
      </p:sp>
      <p:sp>
        <p:nvSpPr>
          <p:cNvPr id="3" name="Rectangle 2"/>
          <p:cNvSpPr/>
          <p:nvPr/>
        </p:nvSpPr>
        <p:spPr>
          <a:xfrm>
            <a:off x="0" y="-32657"/>
            <a:ext cx="6901544" cy="689065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p:cNvCxnSpPr/>
          <p:nvPr/>
        </p:nvCxnSpPr>
        <p:spPr>
          <a:xfrm>
            <a:off x="0" y="3907971"/>
            <a:ext cx="690154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659637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img0.etsystatic.com/000/0/6218626/il_fullxfull.25632149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287" y="-140698"/>
            <a:ext cx="12192000" cy="6858000"/>
          </a:xfrm>
          <a:prstGeom prst="rect">
            <a:avLst/>
          </a:prstGeom>
          <a:solidFill>
            <a:schemeClr val="accent6">
              <a:lumMod val="75000"/>
            </a:schemeClr>
          </a:solidFill>
          <a:ln w="127000" cap="sq">
            <a:solidFill>
              <a:srgbClr val="000000"/>
            </a:solidFill>
            <a:miter lim="800000"/>
          </a:ln>
          <a:effectLst>
            <a:outerShdw blurRad="57150" dist="50800" dir="2700000" algn="tl" rotWithShape="0">
              <a:srgbClr val="000000">
                <a:alpha val="40000"/>
              </a:srgbClr>
            </a:outerShdw>
          </a:effectLst>
        </p:spPr>
      </p:pic>
      <p:sp>
        <p:nvSpPr>
          <p:cNvPr id="6" name="TextBox 5"/>
          <p:cNvSpPr txBox="1"/>
          <p:nvPr/>
        </p:nvSpPr>
        <p:spPr>
          <a:xfrm>
            <a:off x="0" y="0"/>
            <a:ext cx="11941629" cy="923330"/>
          </a:xfrm>
          <a:prstGeom prst="rect">
            <a:avLst/>
          </a:prstGeom>
          <a:noFill/>
        </p:spPr>
        <p:txBody>
          <a:bodyPr wrap="square" rtlCol="0">
            <a:spAutoFit/>
          </a:bodyPr>
          <a:lstStyle/>
          <a:p>
            <a:pPr algn="ctr"/>
            <a:r>
              <a:rPr lang="en-US" sz="5400" b="1" dirty="0">
                <a:solidFill>
                  <a:schemeClr val="bg1"/>
                </a:solidFill>
                <a:latin typeface="Tempus Sans ITC" panose="04020404030D07020202" pitchFamily="82" charset="0"/>
              </a:rPr>
              <a:t>Where Have All the Missionaries Gone?</a:t>
            </a:r>
          </a:p>
        </p:txBody>
      </p:sp>
      <p:sp>
        <p:nvSpPr>
          <p:cNvPr id="2" name="Rectangle 1"/>
          <p:cNvSpPr/>
          <p:nvPr/>
        </p:nvSpPr>
        <p:spPr>
          <a:xfrm>
            <a:off x="9693728" y="1160240"/>
            <a:ext cx="2334985" cy="3139321"/>
          </a:xfrm>
          <a:prstGeom prst="rect">
            <a:avLst/>
          </a:prstGeom>
        </p:spPr>
        <p:txBody>
          <a:bodyPr wrap="square">
            <a:spAutoFit/>
          </a:bodyPr>
          <a:lstStyle/>
          <a:p>
            <a:r>
              <a:rPr lang="en-US" b="1" dirty="0">
                <a:solidFill>
                  <a:schemeClr val="bg1"/>
                </a:solidFill>
                <a:latin typeface="Abadi" panose="020B0604020104020204" pitchFamily="34" charset="0"/>
              </a:rPr>
              <a:t>I</a:t>
            </a:r>
            <a:r>
              <a:rPr lang="en-US" b="1" i="0" dirty="0">
                <a:solidFill>
                  <a:schemeClr val="bg1"/>
                </a:solidFill>
                <a:effectLst/>
                <a:latin typeface="Abadi" panose="020B0604020104020204" pitchFamily="34" charset="0"/>
              </a:rPr>
              <a:t>t would be impossible for the First Presidency, the Quorum of the Twelve Apostles, and the Seventy, all of whom have the charge to declare the gospel to all nations, to preach everywhere and teach everyone.</a:t>
            </a:r>
            <a:endParaRPr lang="en-US" b="1" dirty="0">
              <a:solidFill>
                <a:schemeClr val="bg1"/>
              </a:solidFill>
            </a:endParaRPr>
          </a:p>
        </p:txBody>
      </p:sp>
      <p:sp>
        <p:nvSpPr>
          <p:cNvPr id="7" name="Rectangle 6"/>
          <p:cNvSpPr/>
          <p:nvPr/>
        </p:nvSpPr>
        <p:spPr>
          <a:xfrm>
            <a:off x="0" y="1991237"/>
            <a:ext cx="1905240" cy="1477328"/>
          </a:xfrm>
          <a:prstGeom prst="rect">
            <a:avLst/>
          </a:prstGeom>
        </p:spPr>
        <p:txBody>
          <a:bodyPr wrap="square">
            <a:spAutoFit/>
          </a:bodyPr>
          <a:lstStyle/>
          <a:p>
            <a:pPr algn="ctr"/>
            <a:r>
              <a:rPr lang="en-US" b="1" i="0" dirty="0">
                <a:solidFill>
                  <a:schemeClr val="bg1"/>
                </a:solidFill>
                <a:effectLst/>
                <a:latin typeface="Abadi" panose="020B0604020104020204" pitchFamily="34" charset="0"/>
              </a:rPr>
              <a:t>Everyone should have the opportunity to have the gospel preached to them</a:t>
            </a:r>
            <a:endParaRPr lang="en-US" b="1" dirty="0">
              <a:solidFill>
                <a:schemeClr val="bg1"/>
              </a:solidFill>
            </a:endParaRPr>
          </a:p>
        </p:txBody>
      </p:sp>
      <p:pic>
        <p:nvPicPr>
          <p:cNvPr id="3" name="Picture 2" descr="LDS church growth map">
            <a:extLst>
              <a:ext uri="{FF2B5EF4-FFF2-40B4-BE49-F238E27FC236}">
                <a16:creationId xmlns:a16="http://schemas.microsoft.com/office/drawing/2014/main" id="{D64873DA-A5A7-4239-BFC5-5483EE642BD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8963" y="1297577"/>
            <a:ext cx="6667500" cy="398145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C3404670-F728-4220-99C6-7F88488267CE}"/>
              </a:ext>
            </a:extLst>
          </p:cNvPr>
          <p:cNvSpPr txBox="1"/>
          <p:nvPr/>
        </p:nvSpPr>
        <p:spPr>
          <a:xfrm>
            <a:off x="3277929" y="5404597"/>
            <a:ext cx="5385769" cy="954107"/>
          </a:xfrm>
          <a:prstGeom prst="rect">
            <a:avLst/>
          </a:prstGeom>
          <a:noFill/>
        </p:spPr>
        <p:txBody>
          <a:bodyPr wrap="square" rtlCol="0">
            <a:spAutoFit/>
          </a:bodyPr>
          <a:lstStyle/>
          <a:p>
            <a:pPr algn="ctr"/>
            <a:r>
              <a:rPr lang="en-US" sz="2800" b="1" dirty="0">
                <a:solidFill>
                  <a:schemeClr val="bg1"/>
                </a:solidFill>
                <a:latin typeface="Tempus Sans ITC" panose="04020404030D07020202" pitchFamily="82" charset="0"/>
              </a:rPr>
              <a:t>Church growth</a:t>
            </a:r>
          </a:p>
          <a:p>
            <a:pPr algn="ctr"/>
            <a:r>
              <a:rPr lang="en-US" sz="2800" b="1" dirty="0">
                <a:solidFill>
                  <a:schemeClr val="bg1"/>
                </a:solidFill>
                <a:latin typeface="Tempus Sans ITC" panose="04020404030D07020202" pitchFamily="82" charset="0"/>
              </a:rPr>
              <a:t>2017</a:t>
            </a:r>
          </a:p>
        </p:txBody>
      </p:sp>
    </p:spTree>
    <p:extLst>
      <p:ext uri="{BB962C8B-B14F-4D97-AF65-F5344CB8AC3E}">
        <p14:creationId xmlns:p14="http://schemas.microsoft.com/office/powerpoint/2010/main" val="1321125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p:cTn id="7" dur="1000" fill="hold"/>
                                        <p:tgtEl>
                                          <p:spTgt spid="7">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7">
                                            <p:txEl>
                                              <p:pRg st="0" end="0"/>
                                            </p:txEl>
                                          </p:spTgt>
                                        </p:tgtEl>
                                        <p:attrNameLst>
                                          <p:attrName>ppt_h</p:attrName>
                                        </p:attrNameLst>
                                      </p:cBhvr>
                                      <p:tavLst>
                                        <p:tav tm="0">
                                          <p:val>
                                            <p:fltVal val="0"/>
                                          </p:val>
                                        </p:tav>
                                        <p:tav tm="100000">
                                          <p:val>
                                            <p:strVal val="#ppt_h"/>
                                          </p:val>
                                        </p:tav>
                                      </p:tavLst>
                                    </p:anim>
                                    <p:animEffect transition="in" filter="fade">
                                      <p:cBhvr>
                                        <p:cTn id="9" dur="1000"/>
                                        <p:tgtEl>
                                          <p:spTgt spid="7">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1000" fill="hold"/>
                                        <p:tgtEl>
                                          <p:spTgt spid="2"/>
                                        </p:tgtEl>
                                        <p:attrNameLst>
                                          <p:attrName>ppt_w</p:attrName>
                                        </p:attrNameLst>
                                      </p:cBhvr>
                                      <p:tavLst>
                                        <p:tav tm="0">
                                          <p:val>
                                            <p:fltVal val="0"/>
                                          </p:val>
                                        </p:tav>
                                        <p:tav tm="100000">
                                          <p:val>
                                            <p:strVal val="#ppt_w"/>
                                          </p:val>
                                        </p:tav>
                                      </p:tavLst>
                                    </p:anim>
                                    <p:anim calcmode="lin" valueType="num">
                                      <p:cBhvr>
                                        <p:cTn id="15" dur="1000" fill="hold"/>
                                        <p:tgtEl>
                                          <p:spTgt spid="2"/>
                                        </p:tgtEl>
                                        <p:attrNameLst>
                                          <p:attrName>ppt_h</p:attrName>
                                        </p:attrNameLst>
                                      </p:cBhvr>
                                      <p:tavLst>
                                        <p:tav tm="0">
                                          <p:val>
                                            <p:fltVal val="0"/>
                                          </p:val>
                                        </p:tav>
                                        <p:tav tm="100000">
                                          <p:val>
                                            <p:strVal val="#ppt_h"/>
                                          </p:val>
                                        </p:tav>
                                      </p:tavLst>
                                    </p:anim>
                                    <p:animEffect transition="in" filter="fade">
                                      <p:cBhvr>
                                        <p:cTn id="16"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img0.etsystatic.com/000/0/6218626/il_fullxfull.25632149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solidFill>
            <a:schemeClr val="accent6">
              <a:lumMod val="75000"/>
            </a:schemeClr>
          </a:solidFill>
          <a:ln w="127000" cap="sq">
            <a:solidFill>
              <a:srgbClr val="000000"/>
            </a:solidFill>
            <a:miter lim="800000"/>
          </a:ln>
          <a:effectLst>
            <a:outerShdw blurRad="57150" dist="50800" dir="2700000" algn="tl" rotWithShape="0">
              <a:srgbClr val="000000">
                <a:alpha val="40000"/>
              </a:srgbClr>
            </a:outerShdw>
          </a:effectLst>
        </p:spPr>
      </p:pic>
      <p:sp>
        <p:nvSpPr>
          <p:cNvPr id="6" name="TextBox 5"/>
          <p:cNvSpPr txBox="1"/>
          <p:nvPr/>
        </p:nvSpPr>
        <p:spPr>
          <a:xfrm>
            <a:off x="0" y="0"/>
            <a:ext cx="11941629" cy="923330"/>
          </a:xfrm>
          <a:prstGeom prst="rect">
            <a:avLst/>
          </a:prstGeom>
          <a:noFill/>
        </p:spPr>
        <p:txBody>
          <a:bodyPr wrap="square" rtlCol="0">
            <a:spAutoFit/>
          </a:bodyPr>
          <a:lstStyle/>
          <a:p>
            <a:pPr algn="ctr"/>
            <a:r>
              <a:rPr lang="en-US" sz="5400" b="1" dirty="0">
                <a:solidFill>
                  <a:schemeClr val="bg1"/>
                </a:solidFill>
                <a:latin typeface="Tempus Sans ITC" panose="04020404030D07020202" pitchFamily="82" charset="0"/>
              </a:rPr>
              <a:t>Every Member A Missionary</a:t>
            </a:r>
          </a:p>
        </p:txBody>
      </p:sp>
      <p:sp>
        <p:nvSpPr>
          <p:cNvPr id="2" name="Rectangle 1"/>
          <p:cNvSpPr/>
          <p:nvPr/>
        </p:nvSpPr>
        <p:spPr>
          <a:xfrm>
            <a:off x="8115060" y="915203"/>
            <a:ext cx="3445328" cy="5940088"/>
          </a:xfrm>
          <a:prstGeom prst="rect">
            <a:avLst/>
          </a:prstGeom>
        </p:spPr>
        <p:txBody>
          <a:bodyPr wrap="square">
            <a:spAutoFit/>
          </a:bodyPr>
          <a:lstStyle/>
          <a:p>
            <a:pPr fontAlgn="base"/>
            <a:r>
              <a:rPr lang="en-US" sz="2000" b="1" dirty="0">
                <a:solidFill>
                  <a:schemeClr val="bg1"/>
                </a:solidFill>
              </a:rPr>
              <a:t>“The scriptures are abundantly clear in stating that all members of the Church are responsible to do missionary work. …</a:t>
            </a:r>
          </a:p>
          <a:p>
            <a:pPr fontAlgn="base"/>
            <a:endParaRPr lang="en-US" sz="2000" b="1" dirty="0">
              <a:solidFill>
                <a:schemeClr val="bg1"/>
              </a:solidFill>
            </a:endParaRPr>
          </a:p>
          <a:p>
            <a:pPr fontAlgn="base"/>
            <a:endParaRPr lang="en-US" sz="2000" b="1" dirty="0">
              <a:solidFill>
                <a:schemeClr val="bg1"/>
              </a:solidFill>
            </a:endParaRPr>
          </a:p>
          <a:p>
            <a:pPr fontAlgn="base"/>
            <a:r>
              <a:rPr lang="en-US" sz="2000" b="1" dirty="0">
                <a:solidFill>
                  <a:schemeClr val="bg1"/>
                </a:solidFill>
              </a:rPr>
              <a:t>“The prophets of this dispensation also have clearly taught the concept that missionary service is the responsibility of all members.</a:t>
            </a:r>
          </a:p>
          <a:p>
            <a:pPr fontAlgn="base"/>
            <a:endParaRPr lang="en-US" sz="2000" b="1" dirty="0">
              <a:solidFill>
                <a:schemeClr val="bg1"/>
              </a:solidFill>
            </a:endParaRPr>
          </a:p>
          <a:p>
            <a:pPr fontAlgn="base"/>
            <a:endParaRPr lang="en-US" sz="2000" b="1" dirty="0">
              <a:solidFill>
                <a:schemeClr val="bg1"/>
              </a:solidFill>
            </a:endParaRPr>
          </a:p>
          <a:p>
            <a:pPr fontAlgn="base"/>
            <a:r>
              <a:rPr lang="en-US" sz="2000" b="1" dirty="0">
                <a:solidFill>
                  <a:schemeClr val="bg1"/>
                </a:solidFill>
              </a:rPr>
              <a:t>President David O. McKay taught the principle with the challenging words, ‘Every member a missionary!’ </a:t>
            </a:r>
          </a:p>
          <a:p>
            <a:pPr fontAlgn="base"/>
            <a:r>
              <a:rPr lang="en-US" sz="1200" b="1" dirty="0">
                <a:solidFill>
                  <a:schemeClr val="bg1"/>
                </a:solidFill>
              </a:rPr>
              <a:t>Spencer W. Kimball</a:t>
            </a:r>
          </a:p>
        </p:txBody>
      </p:sp>
      <p:sp>
        <p:nvSpPr>
          <p:cNvPr id="7" name="Rectangle 6"/>
          <p:cNvSpPr/>
          <p:nvPr/>
        </p:nvSpPr>
        <p:spPr>
          <a:xfrm>
            <a:off x="214873" y="2295587"/>
            <a:ext cx="2188268" cy="2677656"/>
          </a:xfrm>
          <a:prstGeom prst="rect">
            <a:avLst/>
          </a:prstGeom>
        </p:spPr>
        <p:txBody>
          <a:bodyPr wrap="square">
            <a:spAutoFit/>
          </a:bodyPr>
          <a:lstStyle/>
          <a:p>
            <a:r>
              <a:rPr lang="en-US" sz="2800" b="1" dirty="0">
                <a:solidFill>
                  <a:schemeClr val="bg1"/>
                </a:solidFill>
              </a:rPr>
              <a:t>All Latter-day Saints have a responsibility to take the gospel to the whole world.</a:t>
            </a:r>
            <a:endParaRPr lang="en-US" sz="2800" dirty="0">
              <a:solidFill>
                <a:schemeClr val="bg1"/>
              </a:solidFill>
            </a:endParaRPr>
          </a:p>
        </p:txBody>
      </p:sp>
      <p:pic>
        <p:nvPicPr>
          <p:cNvPr id="4" name="Picture 3">
            <a:extLst>
              <a:ext uri="{FF2B5EF4-FFF2-40B4-BE49-F238E27FC236}">
                <a16:creationId xmlns:a16="http://schemas.microsoft.com/office/drawing/2014/main" id="{F2F05B0D-BC1D-470B-9FF0-ED0D780B6F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65614" y="2295587"/>
            <a:ext cx="5524500" cy="2844800"/>
          </a:xfrm>
          <a:prstGeom prst="rect">
            <a:avLst/>
          </a:prstGeom>
        </p:spPr>
      </p:pic>
      <p:pic>
        <p:nvPicPr>
          <p:cNvPr id="8" name="Picture 7">
            <a:extLst>
              <a:ext uri="{FF2B5EF4-FFF2-40B4-BE49-F238E27FC236}">
                <a16:creationId xmlns:a16="http://schemas.microsoft.com/office/drawing/2014/main" id="{FBA31B80-47E1-4578-B0AF-25460E72891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16962" y="0"/>
            <a:ext cx="777106" cy="1031557"/>
          </a:xfrm>
          <a:prstGeom prst="rect">
            <a:avLst/>
          </a:prstGeom>
        </p:spPr>
      </p:pic>
    </p:spTree>
    <p:extLst>
      <p:ext uri="{BB962C8B-B14F-4D97-AF65-F5344CB8AC3E}">
        <p14:creationId xmlns:p14="http://schemas.microsoft.com/office/powerpoint/2010/main" val="3376258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fade">
                                      <p:cBhvr>
                                        <p:cTn id="12" dur="500"/>
                                        <p:tgtEl>
                                          <p:spTgt spid="2">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img0.etsystatic.com/000/0/6218626/il_fullxfull.25632149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solidFill>
            <a:schemeClr val="accent6">
              <a:lumMod val="75000"/>
            </a:schemeClr>
          </a:solidFill>
          <a:ln w="127000" cap="sq">
            <a:solidFill>
              <a:srgbClr val="000000"/>
            </a:solidFill>
            <a:miter lim="800000"/>
          </a:ln>
          <a:effectLst>
            <a:outerShdw blurRad="57150" dist="50800" dir="2700000" algn="tl" rotWithShape="0">
              <a:srgbClr val="000000">
                <a:alpha val="40000"/>
              </a:srgbClr>
            </a:outerShdw>
          </a:effectLst>
        </p:spPr>
      </p:pic>
      <p:sp>
        <p:nvSpPr>
          <p:cNvPr id="6" name="TextBox 5"/>
          <p:cNvSpPr txBox="1"/>
          <p:nvPr/>
        </p:nvSpPr>
        <p:spPr>
          <a:xfrm>
            <a:off x="0" y="0"/>
            <a:ext cx="11941629" cy="923330"/>
          </a:xfrm>
          <a:prstGeom prst="rect">
            <a:avLst/>
          </a:prstGeom>
          <a:noFill/>
        </p:spPr>
        <p:txBody>
          <a:bodyPr wrap="square" rtlCol="0">
            <a:spAutoFit/>
          </a:bodyPr>
          <a:lstStyle/>
          <a:p>
            <a:pPr algn="ctr"/>
            <a:r>
              <a:rPr lang="en-US" sz="5400" b="1" dirty="0">
                <a:solidFill>
                  <a:schemeClr val="bg1"/>
                </a:solidFill>
                <a:latin typeface="Tempus Sans ITC" panose="04020404030D07020202" pitchFamily="82" charset="0"/>
              </a:rPr>
              <a:t>To Enter Into The Kingdom of God</a:t>
            </a:r>
          </a:p>
        </p:txBody>
      </p:sp>
      <p:sp>
        <p:nvSpPr>
          <p:cNvPr id="2" name="Rectangle 1"/>
          <p:cNvSpPr/>
          <p:nvPr/>
        </p:nvSpPr>
        <p:spPr>
          <a:xfrm>
            <a:off x="702127" y="1304330"/>
            <a:ext cx="5268687" cy="4031873"/>
          </a:xfrm>
          <a:prstGeom prst="rect">
            <a:avLst/>
          </a:prstGeom>
        </p:spPr>
        <p:txBody>
          <a:bodyPr wrap="square">
            <a:spAutoFit/>
          </a:bodyPr>
          <a:lstStyle/>
          <a:p>
            <a:pPr fontAlgn="base"/>
            <a:r>
              <a:rPr lang="en-US" sz="3200" b="1" dirty="0">
                <a:solidFill>
                  <a:srgbClr val="FFC000"/>
                </a:solidFill>
              </a:rPr>
              <a:t>Why is it important for people to accept the gospel, be baptized, and receive the Holy Ghost? </a:t>
            </a:r>
          </a:p>
          <a:p>
            <a:pPr fontAlgn="base"/>
            <a:endParaRPr lang="en-US" sz="3200" b="1" dirty="0">
              <a:solidFill>
                <a:srgbClr val="FFC000"/>
              </a:solidFill>
            </a:endParaRPr>
          </a:p>
          <a:p>
            <a:pPr fontAlgn="base"/>
            <a:r>
              <a:rPr lang="en-US" sz="3200" b="1" dirty="0">
                <a:solidFill>
                  <a:srgbClr val="FF0000"/>
                </a:solidFill>
              </a:rPr>
              <a:t>We must be baptized and receive the Holy Ghost to enter the kingdom of God.</a:t>
            </a:r>
          </a:p>
        </p:txBody>
      </p:sp>
      <p:sp>
        <p:nvSpPr>
          <p:cNvPr id="8" name="TextBox 7"/>
          <p:cNvSpPr txBox="1"/>
          <p:nvPr/>
        </p:nvSpPr>
        <p:spPr>
          <a:xfrm>
            <a:off x="0" y="6488668"/>
            <a:ext cx="1556657" cy="369332"/>
          </a:xfrm>
          <a:prstGeom prst="rect">
            <a:avLst/>
          </a:prstGeom>
          <a:noFill/>
        </p:spPr>
        <p:txBody>
          <a:bodyPr wrap="square" rtlCol="0">
            <a:spAutoFit/>
          </a:bodyPr>
          <a:lstStyle/>
          <a:p>
            <a:r>
              <a:rPr lang="en-US" dirty="0">
                <a:solidFill>
                  <a:schemeClr val="bg1"/>
                </a:solidFill>
              </a:rPr>
              <a:t>D&amp;C 84:64</a:t>
            </a:r>
          </a:p>
        </p:txBody>
      </p:sp>
      <p:pic>
        <p:nvPicPr>
          <p:cNvPr id="5" name="Picture 4">
            <a:extLst>
              <a:ext uri="{FF2B5EF4-FFF2-40B4-BE49-F238E27FC236}">
                <a16:creationId xmlns:a16="http://schemas.microsoft.com/office/drawing/2014/main" id="{EC647E7F-6500-4D90-9B2E-373D0D1A9C4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80684" y="1562874"/>
            <a:ext cx="5724525" cy="4286250"/>
          </a:xfrm>
          <a:prstGeom prst="rect">
            <a:avLst/>
          </a:prstGeom>
        </p:spPr>
      </p:pic>
    </p:spTree>
    <p:extLst>
      <p:ext uri="{BB962C8B-B14F-4D97-AF65-F5344CB8AC3E}">
        <p14:creationId xmlns:p14="http://schemas.microsoft.com/office/powerpoint/2010/main" val="3154147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randombar(horizontal)">
                                      <p:cBhvr>
                                        <p:cTn id="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img0.etsystatic.com/000/0/6218626/il_fullxfull.25632149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solidFill>
            <a:schemeClr val="accent6">
              <a:lumMod val="75000"/>
            </a:schemeClr>
          </a:solidFill>
          <a:ln w="127000" cap="sq">
            <a:solidFill>
              <a:srgbClr val="000000"/>
            </a:solidFill>
            <a:miter lim="800000"/>
          </a:ln>
          <a:effectLst>
            <a:outerShdw blurRad="57150" dist="50800" dir="2700000" algn="tl" rotWithShape="0">
              <a:srgbClr val="000000">
                <a:alpha val="40000"/>
              </a:srgbClr>
            </a:outerShdw>
          </a:effectLst>
        </p:spPr>
      </p:pic>
      <p:sp>
        <p:nvSpPr>
          <p:cNvPr id="6" name="TextBox 5"/>
          <p:cNvSpPr txBox="1"/>
          <p:nvPr/>
        </p:nvSpPr>
        <p:spPr>
          <a:xfrm>
            <a:off x="0" y="0"/>
            <a:ext cx="11941629" cy="923330"/>
          </a:xfrm>
          <a:prstGeom prst="rect">
            <a:avLst/>
          </a:prstGeom>
          <a:noFill/>
        </p:spPr>
        <p:txBody>
          <a:bodyPr wrap="square" rtlCol="0">
            <a:spAutoFit/>
          </a:bodyPr>
          <a:lstStyle/>
          <a:p>
            <a:pPr algn="ctr"/>
            <a:r>
              <a:rPr lang="en-US" sz="5400" b="1" dirty="0">
                <a:solidFill>
                  <a:schemeClr val="bg1"/>
                </a:solidFill>
                <a:latin typeface="Tempus Sans ITC" panose="04020404030D07020202" pitchFamily="82" charset="0"/>
              </a:rPr>
              <a:t>Signs Are Given To Those Who Believe</a:t>
            </a:r>
          </a:p>
        </p:txBody>
      </p:sp>
      <p:sp>
        <p:nvSpPr>
          <p:cNvPr id="2" name="Rectangle 1"/>
          <p:cNvSpPr/>
          <p:nvPr/>
        </p:nvSpPr>
        <p:spPr>
          <a:xfrm>
            <a:off x="451756" y="1053959"/>
            <a:ext cx="5268687" cy="4524315"/>
          </a:xfrm>
          <a:prstGeom prst="rect">
            <a:avLst/>
          </a:prstGeom>
        </p:spPr>
        <p:txBody>
          <a:bodyPr wrap="square">
            <a:spAutoFit/>
          </a:bodyPr>
          <a:lstStyle/>
          <a:p>
            <a:pPr fontAlgn="base"/>
            <a:r>
              <a:rPr lang="en-US" sz="2400" b="1" dirty="0">
                <a:solidFill>
                  <a:schemeClr val="bg1"/>
                </a:solidFill>
              </a:rPr>
              <a:t>Do many wonderful works</a:t>
            </a:r>
          </a:p>
          <a:p>
            <a:pPr fontAlgn="base"/>
            <a:endParaRPr lang="en-US" sz="2400" b="1" dirty="0">
              <a:solidFill>
                <a:schemeClr val="bg1"/>
              </a:solidFill>
            </a:endParaRPr>
          </a:p>
          <a:p>
            <a:pPr fontAlgn="base"/>
            <a:r>
              <a:rPr lang="en-US" sz="2400" b="1" dirty="0">
                <a:solidFill>
                  <a:schemeClr val="bg1"/>
                </a:solidFill>
              </a:rPr>
              <a:t>Cast out devils (Newel Knight)</a:t>
            </a:r>
          </a:p>
          <a:p>
            <a:pPr fontAlgn="base"/>
            <a:endParaRPr lang="en-US" sz="2400" b="1" dirty="0">
              <a:solidFill>
                <a:schemeClr val="bg1"/>
              </a:solidFill>
            </a:endParaRPr>
          </a:p>
          <a:p>
            <a:pPr fontAlgn="base"/>
            <a:r>
              <a:rPr lang="en-US" sz="2400" b="1" dirty="0">
                <a:solidFill>
                  <a:schemeClr val="bg1"/>
                </a:solidFill>
              </a:rPr>
              <a:t>Heal the sick</a:t>
            </a:r>
          </a:p>
          <a:p>
            <a:pPr fontAlgn="base"/>
            <a:endParaRPr lang="en-US" sz="2400" b="1" dirty="0">
              <a:solidFill>
                <a:schemeClr val="bg1"/>
              </a:solidFill>
            </a:endParaRPr>
          </a:p>
          <a:p>
            <a:pPr fontAlgn="base"/>
            <a:r>
              <a:rPr lang="en-US" sz="2400" b="1" dirty="0">
                <a:solidFill>
                  <a:schemeClr val="bg1"/>
                </a:solidFill>
              </a:rPr>
              <a:t>Open the eyes of the blind and heal the deaf</a:t>
            </a:r>
          </a:p>
          <a:p>
            <a:pPr fontAlgn="base"/>
            <a:endParaRPr lang="en-US" sz="2400" b="1" dirty="0">
              <a:solidFill>
                <a:schemeClr val="bg1"/>
              </a:solidFill>
            </a:endParaRPr>
          </a:p>
          <a:p>
            <a:pPr fontAlgn="base"/>
            <a:r>
              <a:rPr lang="en-US" sz="2400" b="1" dirty="0">
                <a:solidFill>
                  <a:schemeClr val="bg1"/>
                </a:solidFill>
              </a:rPr>
              <a:t>The dumb shall speak</a:t>
            </a:r>
          </a:p>
          <a:p>
            <a:pPr fontAlgn="base"/>
            <a:endParaRPr lang="en-US" sz="2400" b="1" dirty="0">
              <a:solidFill>
                <a:schemeClr val="bg1"/>
              </a:solidFill>
            </a:endParaRPr>
          </a:p>
          <a:p>
            <a:pPr fontAlgn="base"/>
            <a:r>
              <a:rPr lang="en-US" sz="2400" b="1" dirty="0">
                <a:solidFill>
                  <a:schemeClr val="bg1"/>
                </a:solidFill>
              </a:rPr>
              <a:t>Poison shall not hurt them</a:t>
            </a:r>
          </a:p>
        </p:txBody>
      </p:sp>
      <p:sp>
        <p:nvSpPr>
          <p:cNvPr id="8" name="TextBox 7"/>
          <p:cNvSpPr txBox="1"/>
          <p:nvPr/>
        </p:nvSpPr>
        <p:spPr>
          <a:xfrm>
            <a:off x="0" y="6488668"/>
            <a:ext cx="1556657" cy="369332"/>
          </a:xfrm>
          <a:prstGeom prst="rect">
            <a:avLst/>
          </a:prstGeom>
          <a:noFill/>
        </p:spPr>
        <p:txBody>
          <a:bodyPr wrap="square" rtlCol="0">
            <a:spAutoFit/>
          </a:bodyPr>
          <a:lstStyle/>
          <a:p>
            <a:r>
              <a:rPr lang="en-US" dirty="0">
                <a:solidFill>
                  <a:schemeClr val="bg1"/>
                </a:solidFill>
              </a:rPr>
              <a:t>D&amp;C 84:65-72</a:t>
            </a:r>
          </a:p>
        </p:txBody>
      </p:sp>
      <p:sp>
        <p:nvSpPr>
          <p:cNvPr id="10" name="TextBox 9"/>
          <p:cNvSpPr txBox="1"/>
          <p:nvPr/>
        </p:nvSpPr>
        <p:spPr>
          <a:xfrm>
            <a:off x="8168640" y="5437493"/>
            <a:ext cx="3679372" cy="1200329"/>
          </a:xfrm>
          <a:prstGeom prst="rect">
            <a:avLst/>
          </a:prstGeom>
          <a:noFill/>
        </p:spPr>
        <p:txBody>
          <a:bodyPr wrap="square" rtlCol="0">
            <a:spAutoFit/>
          </a:bodyPr>
          <a:lstStyle/>
          <a:p>
            <a:pPr algn="ctr"/>
            <a:r>
              <a:rPr lang="en-US" sz="2400" b="1" dirty="0">
                <a:solidFill>
                  <a:srgbClr val="FFFF00"/>
                </a:solidFill>
              </a:rPr>
              <a:t>The Lord gave His disciples these gifts as the Lord give us these same gifts</a:t>
            </a:r>
          </a:p>
        </p:txBody>
      </p:sp>
      <p:pic>
        <p:nvPicPr>
          <p:cNvPr id="9" name="Picture 8">
            <a:extLst>
              <a:ext uri="{FF2B5EF4-FFF2-40B4-BE49-F238E27FC236}">
                <a16:creationId xmlns:a16="http://schemas.microsoft.com/office/drawing/2014/main" id="{5FF35773-9648-425F-8B30-11025D6FD2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0443" y="1079500"/>
            <a:ext cx="2349500" cy="2349500"/>
          </a:xfrm>
          <a:prstGeom prst="rect">
            <a:avLst/>
          </a:prstGeom>
        </p:spPr>
      </p:pic>
      <p:pic>
        <p:nvPicPr>
          <p:cNvPr id="12" name="Picture 11">
            <a:extLst>
              <a:ext uri="{FF2B5EF4-FFF2-40B4-BE49-F238E27FC236}">
                <a16:creationId xmlns:a16="http://schemas.microsoft.com/office/drawing/2014/main" id="{FCC3A639-C270-41E2-87C7-FE646FF0E96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17397" y="3963666"/>
            <a:ext cx="3252651" cy="2599509"/>
          </a:xfrm>
          <a:prstGeom prst="rect">
            <a:avLst/>
          </a:prstGeom>
        </p:spPr>
      </p:pic>
      <p:pic>
        <p:nvPicPr>
          <p:cNvPr id="14" name="Picture 13">
            <a:extLst>
              <a:ext uri="{FF2B5EF4-FFF2-40B4-BE49-F238E27FC236}">
                <a16:creationId xmlns:a16="http://schemas.microsoft.com/office/drawing/2014/main" id="{BCFFE686-E494-4867-9431-E67ECAB3722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69347" y="1519463"/>
            <a:ext cx="2838027" cy="3593306"/>
          </a:xfrm>
          <a:prstGeom prst="rect">
            <a:avLst/>
          </a:prstGeom>
        </p:spPr>
      </p:pic>
    </p:spTree>
    <p:extLst>
      <p:ext uri="{BB962C8B-B14F-4D97-AF65-F5344CB8AC3E}">
        <p14:creationId xmlns:p14="http://schemas.microsoft.com/office/powerpoint/2010/main" val="4216363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par>
                                <p:cTn id="11" presetID="10"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2">
                                            <p:txEl>
                                              <p:pRg st="6" end="6"/>
                                            </p:txEl>
                                          </p:spTgt>
                                        </p:tgtEl>
                                        <p:attrNameLst>
                                          <p:attrName>style.visibility</p:attrName>
                                        </p:attrNameLst>
                                      </p:cBhvr>
                                      <p:to>
                                        <p:strVal val="visible"/>
                                      </p:to>
                                    </p:set>
                                  </p:childTnLst>
                                </p:cTn>
                              </p:par>
                              <p:par>
                                <p:cTn id="18" presetID="10" presetClass="entr" presetSubtype="0" fill="hold"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500"/>
                                        <p:tgtEl>
                                          <p:spTgt spid="10"/>
                                        </p:tgtEl>
                                      </p:cBhvr>
                                    </p:animEffect>
                                  </p:childTnLst>
                                </p:cTn>
                              </p:par>
                              <p:par>
                                <p:cTn id="34" presetID="10" presetClass="entr" presetSubtype="0" fill="hold" nodeType="with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img0.etsystatic.com/000/0/6218626/il_fullxfull.25632149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solidFill>
            <a:schemeClr val="accent6">
              <a:lumMod val="75000"/>
            </a:schemeClr>
          </a:solidFill>
          <a:ln w="127000" cap="sq">
            <a:solidFill>
              <a:srgbClr val="000000"/>
            </a:solidFill>
            <a:miter lim="800000"/>
          </a:ln>
          <a:effectLst>
            <a:outerShdw blurRad="57150" dist="50800" dir="2700000" algn="tl" rotWithShape="0">
              <a:srgbClr val="000000">
                <a:alpha val="40000"/>
              </a:srgbClr>
            </a:outerShdw>
          </a:effectLst>
        </p:spPr>
      </p:pic>
      <p:sp>
        <p:nvSpPr>
          <p:cNvPr id="6" name="TextBox 5"/>
          <p:cNvSpPr txBox="1"/>
          <p:nvPr/>
        </p:nvSpPr>
        <p:spPr>
          <a:xfrm>
            <a:off x="0" y="0"/>
            <a:ext cx="11941629" cy="923330"/>
          </a:xfrm>
          <a:prstGeom prst="rect">
            <a:avLst/>
          </a:prstGeom>
          <a:noFill/>
        </p:spPr>
        <p:txBody>
          <a:bodyPr wrap="square" rtlCol="0">
            <a:spAutoFit/>
          </a:bodyPr>
          <a:lstStyle/>
          <a:p>
            <a:pPr algn="ctr"/>
            <a:r>
              <a:rPr lang="en-US" sz="5400" b="1" dirty="0">
                <a:solidFill>
                  <a:schemeClr val="bg1"/>
                </a:solidFill>
                <a:latin typeface="Tempus Sans ITC" panose="04020404030D07020202" pitchFamily="82" charset="0"/>
              </a:rPr>
              <a:t>A Warning</a:t>
            </a:r>
          </a:p>
        </p:txBody>
      </p:sp>
      <p:sp>
        <p:nvSpPr>
          <p:cNvPr id="8" name="TextBox 7"/>
          <p:cNvSpPr txBox="1"/>
          <p:nvPr/>
        </p:nvSpPr>
        <p:spPr>
          <a:xfrm>
            <a:off x="0" y="6488668"/>
            <a:ext cx="1556657" cy="369332"/>
          </a:xfrm>
          <a:prstGeom prst="rect">
            <a:avLst/>
          </a:prstGeom>
          <a:noFill/>
        </p:spPr>
        <p:txBody>
          <a:bodyPr wrap="square" rtlCol="0">
            <a:spAutoFit/>
          </a:bodyPr>
          <a:lstStyle/>
          <a:p>
            <a:r>
              <a:rPr lang="en-US" dirty="0">
                <a:solidFill>
                  <a:schemeClr val="bg1"/>
                </a:solidFill>
              </a:rPr>
              <a:t>D&amp;C 84:73</a:t>
            </a:r>
          </a:p>
        </p:txBody>
      </p:sp>
      <p:sp>
        <p:nvSpPr>
          <p:cNvPr id="3" name="Rectangle 2"/>
          <p:cNvSpPr/>
          <p:nvPr/>
        </p:nvSpPr>
        <p:spPr>
          <a:xfrm>
            <a:off x="609599" y="1375121"/>
            <a:ext cx="6096000" cy="2677656"/>
          </a:xfrm>
          <a:prstGeom prst="rect">
            <a:avLst/>
          </a:prstGeom>
        </p:spPr>
        <p:txBody>
          <a:bodyPr>
            <a:spAutoFit/>
          </a:bodyPr>
          <a:lstStyle/>
          <a:p>
            <a:pPr fontAlgn="base"/>
            <a:r>
              <a:rPr lang="en-US" sz="2800" b="0" i="1" dirty="0">
                <a:solidFill>
                  <a:schemeClr val="bg1"/>
                </a:solidFill>
                <a:effectLst/>
                <a:latin typeface="Georgia" panose="02040502050405020303" pitchFamily="18" charset="0"/>
              </a:rPr>
              <a:t>But a commandment I give unto them, that they shall not boast themselves of these things, neither speak them before the world; for these things are given unto you for your profit and for salvation.</a:t>
            </a:r>
          </a:p>
        </p:txBody>
      </p:sp>
      <p:pic>
        <p:nvPicPr>
          <p:cNvPr id="9" name="Picture 8">
            <a:extLst>
              <a:ext uri="{FF2B5EF4-FFF2-40B4-BE49-F238E27FC236}">
                <a16:creationId xmlns:a16="http://schemas.microsoft.com/office/drawing/2014/main" id="{04952BB0-D889-8072-5D28-CEDB92F0EE04}"/>
              </a:ext>
            </a:extLst>
          </p:cNvPr>
          <p:cNvPicPr>
            <a:picLocks noChangeAspect="1"/>
          </p:cNvPicPr>
          <p:nvPr/>
        </p:nvPicPr>
        <p:blipFill>
          <a:blip r:embed="rId3"/>
          <a:stretch>
            <a:fillRect/>
          </a:stretch>
        </p:blipFill>
        <p:spPr>
          <a:xfrm>
            <a:off x="6705599" y="1493977"/>
            <a:ext cx="4609523" cy="4424043"/>
          </a:xfrm>
          <a:prstGeom prst="rect">
            <a:avLst/>
          </a:prstGeom>
        </p:spPr>
      </p:pic>
    </p:spTree>
    <p:extLst>
      <p:ext uri="{BB962C8B-B14F-4D97-AF65-F5344CB8AC3E}">
        <p14:creationId xmlns:p14="http://schemas.microsoft.com/office/powerpoint/2010/main" val="21709453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img0.etsystatic.com/000/0/6218626/il_fullxfull.25632149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solidFill>
            <a:schemeClr val="accent6">
              <a:lumMod val="75000"/>
            </a:schemeClr>
          </a:solidFill>
          <a:ln w="127000" cap="sq">
            <a:solidFill>
              <a:srgbClr val="000000"/>
            </a:solidFill>
            <a:miter lim="800000"/>
          </a:ln>
          <a:effectLst>
            <a:outerShdw blurRad="57150" dist="50800" dir="2700000" algn="tl" rotWithShape="0">
              <a:srgbClr val="000000">
                <a:alpha val="40000"/>
              </a:srgbClr>
            </a:outerShdw>
          </a:effectLst>
        </p:spPr>
      </p:pic>
      <p:sp>
        <p:nvSpPr>
          <p:cNvPr id="6" name="TextBox 5"/>
          <p:cNvSpPr txBox="1"/>
          <p:nvPr/>
        </p:nvSpPr>
        <p:spPr>
          <a:xfrm>
            <a:off x="0" y="0"/>
            <a:ext cx="11941629" cy="923330"/>
          </a:xfrm>
          <a:prstGeom prst="rect">
            <a:avLst/>
          </a:prstGeom>
          <a:noFill/>
        </p:spPr>
        <p:txBody>
          <a:bodyPr wrap="square" rtlCol="0">
            <a:spAutoFit/>
          </a:bodyPr>
          <a:lstStyle/>
          <a:p>
            <a:pPr algn="ctr"/>
            <a:r>
              <a:rPr lang="en-US" sz="5400" b="1" dirty="0">
                <a:solidFill>
                  <a:schemeClr val="bg1"/>
                </a:solidFill>
                <a:latin typeface="Tempus Sans ITC" panose="04020404030D07020202" pitchFamily="82" charset="0"/>
              </a:rPr>
              <a:t>Missionary Baggage </a:t>
            </a:r>
          </a:p>
        </p:txBody>
      </p:sp>
      <p:sp>
        <p:nvSpPr>
          <p:cNvPr id="8" name="TextBox 7"/>
          <p:cNvSpPr txBox="1"/>
          <p:nvPr/>
        </p:nvSpPr>
        <p:spPr>
          <a:xfrm>
            <a:off x="0" y="6488668"/>
            <a:ext cx="4083113" cy="369332"/>
          </a:xfrm>
          <a:prstGeom prst="rect">
            <a:avLst/>
          </a:prstGeom>
          <a:noFill/>
        </p:spPr>
        <p:txBody>
          <a:bodyPr wrap="square" rtlCol="0">
            <a:spAutoFit/>
          </a:bodyPr>
          <a:lstStyle/>
          <a:p>
            <a:r>
              <a:rPr lang="en-US" dirty="0">
                <a:solidFill>
                  <a:schemeClr val="bg1"/>
                </a:solidFill>
              </a:rPr>
              <a:t>D&amp;C 84:73-88</a:t>
            </a:r>
          </a:p>
        </p:txBody>
      </p:sp>
      <p:sp>
        <p:nvSpPr>
          <p:cNvPr id="4" name="Rectangle 1"/>
          <p:cNvSpPr>
            <a:spLocks noChangeArrowheads="1"/>
          </p:cNvSpPr>
          <p:nvPr/>
        </p:nvSpPr>
        <p:spPr bwMode="auto">
          <a:xfrm>
            <a:off x="272896" y="1495724"/>
            <a:ext cx="5970977" cy="6180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6348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dirty="0">
                <a:solidFill>
                  <a:schemeClr val="bg1"/>
                </a:solidFill>
              </a:rPr>
              <a:t>The Lord did not want His servants to travel with much baggage…No purse nor scrip…or two coats</a:t>
            </a:r>
          </a:p>
        </p:txBody>
      </p:sp>
      <p:sp>
        <p:nvSpPr>
          <p:cNvPr id="7" name="Rectangle 1"/>
          <p:cNvSpPr>
            <a:spLocks noChangeArrowheads="1"/>
          </p:cNvSpPr>
          <p:nvPr/>
        </p:nvSpPr>
        <p:spPr bwMode="auto">
          <a:xfrm>
            <a:off x="1547927" y="3166119"/>
            <a:ext cx="4210078" cy="1449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6348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dirty="0">
                <a:solidFill>
                  <a:schemeClr val="bg1"/>
                </a:solidFill>
              </a:rPr>
              <a:t>If they were faithful, the Lord would provide for them. As missionaries, they were not to take any thought “for tomorrow” concerning what to eat and drink, etc. </a:t>
            </a:r>
          </a:p>
        </p:txBody>
      </p:sp>
      <p:sp>
        <p:nvSpPr>
          <p:cNvPr id="9" name="Rectangle 1"/>
          <p:cNvSpPr>
            <a:spLocks noChangeArrowheads="1"/>
          </p:cNvSpPr>
          <p:nvPr/>
        </p:nvSpPr>
        <p:spPr bwMode="auto">
          <a:xfrm>
            <a:off x="6428343" y="4739000"/>
            <a:ext cx="4258147" cy="1633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6348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dirty="0">
                <a:solidFill>
                  <a:schemeClr val="bg1"/>
                </a:solidFill>
              </a:rPr>
              <a:t>Nether were they to take any thought beforehand as to what to say. If they would but treasure up in their minds continually the words of life, they would, on each occasion, be given what to say. </a:t>
            </a:r>
          </a:p>
          <a:p>
            <a:r>
              <a:rPr lang="en-US" sz="1200" dirty="0">
                <a:solidFill>
                  <a:schemeClr val="bg1"/>
                </a:solidFill>
              </a:rPr>
              <a:t>Smith and Sjodahl</a:t>
            </a:r>
          </a:p>
        </p:txBody>
      </p:sp>
      <p:pic>
        <p:nvPicPr>
          <p:cNvPr id="5" name="Picture 4">
            <a:extLst>
              <a:ext uri="{FF2B5EF4-FFF2-40B4-BE49-F238E27FC236}">
                <a16:creationId xmlns:a16="http://schemas.microsoft.com/office/drawing/2014/main" id="{E01082BC-37E1-4571-A106-044BFD8275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9050" y="1111902"/>
            <a:ext cx="4019550" cy="3438525"/>
          </a:xfrm>
          <a:prstGeom prst="rect">
            <a:avLst/>
          </a:prstGeom>
        </p:spPr>
      </p:pic>
      <p:pic>
        <p:nvPicPr>
          <p:cNvPr id="11" name="Picture 10">
            <a:extLst>
              <a:ext uri="{FF2B5EF4-FFF2-40B4-BE49-F238E27FC236}">
                <a16:creationId xmlns:a16="http://schemas.microsoft.com/office/drawing/2014/main" id="{E1185893-A019-4FA8-8E03-A699BD5DF8D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0371" y="64988"/>
            <a:ext cx="1611325" cy="1227676"/>
          </a:xfrm>
          <a:prstGeom prst="rect">
            <a:avLst/>
          </a:prstGeom>
        </p:spPr>
      </p:pic>
    </p:spTree>
    <p:extLst>
      <p:ext uri="{BB962C8B-B14F-4D97-AF65-F5344CB8AC3E}">
        <p14:creationId xmlns:p14="http://schemas.microsoft.com/office/powerpoint/2010/main" val="2487442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img0.etsystatic.com/000/0/6218626/il_fullxfull.25632149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solidFill>
            <a:schemeClr val="accent6">
              <a:lumMod val="75000"/>
            </a:schemeClr>
          </a:solidFill>
          <a:ln w="127000" cap="sq">
            <a:solidFill>
              <a:srgbClr val="000000"/>
            </a:solidFill>
            <a:miter lim="800000"/>
          </a:ln>
          <a:effectLst>
            <a:outerShdw blurRad="57150" dist="50800" dir="2700000" algn="tl" rotWithShape="0">
              <a:srgbClr val="000000">
                <a:alpha val="40000"/>
              </a:srgbClr>
            </a:outerShdw>
          </a:effectLst>
        </p:spPr>
      </p:pic>
      <p:sp>
        <p:nvSpPr>
          <p:cNvPr id="6" name="TextBox 5"/>
          <p:cNvSpPr txBox="1"/>
          <p:nvPr/>
        </p:nvSpPr>
        <p:spPr>
          <a:xfrm>
            <a:off x="0" y="0"/>
            <a:ext cx="11941629" cy="923330"/>
          </a:xfrm>
          <a:prstGeom prst="rect">
            <a:avLst/>
          </a:prstGeom>
          <a:noFill/>
        </p:spPr>
        <p:txBody>
          <a:bodyPr wrap="square" rtlCol="0">
            <a:spAutoFit/>
          </a:bodyPr>
          <a:lstStyle/>
          <a:p>
            <a:pPr algn="ctr"/>
            <a:r>
              <a:rPr lang="en-US" sz="5400" b="1" dirty="0">
                <a:solidFill>
                  <a:schemeClr val="bg1"/>
                </a:solidFill>
                <a:latin typeface="Tempus Sans ITC" panose="04020404030D07020202" pitchFamily="82" charset="0"/>
              </a:rPr>
              <a:t>Missionary Commitments</a:t>
            </a:r>
          </a:p>
        </p:txBody>
      </p:sp>
      <p:sp>
        <p:nvSpPr>
          <p:cNvPr id="8" name="TextBox 7"/>
          <p:cNvSpPr txBox="1"/>
          <p:nvPr/>
        </p:nvSpPr>
        <p:spPr>
          <a:xfrm>
            <a:off x="0" y="6488668"/>
            <a:ext cx="4083113" cy="369332"/>
          </a:xfrm>
          <a:prstGeom prst="rect">
            <a:avLst/>
          </a:prstGeom>
          <a:noFill/>
        </p:spPr>
        <p:txBody>
          <a:bodyPr wrap="square" rtlCol="0">
            <a:spAutoFit/>
          </a:bodyPr>
          <a:lstStyle/>
          <a:p>
            <a:r>
              <a:rPr lang="en-US" dirty="0">
                <a:solidFill>
                  <a:schemeClr val="bg1"/>
                </a:solidFill>
              </a:rPr>
              <a:t>D&amp;C 84:73-88  Young Woman Manual</a:t>
            </a:r>
          </a:p>
        </p:txBody>
      </p:sp>
      <p:graphicFrame>
        <p:nvGraphicFramePr>
          <p:cNvPr id="2" name="Table 1"/>
          <p:cNvGraphicFramePr>
            <a:graphicFrameLocks noGrp="1"/>
          </p:cNvGraphicFramePr>
          <p:nvPr>
            <p:extLst>
              <p:ext uri="{D42A27DB-BD31-4B8C-83A1-F6EECF244321}">
                <p14:modId xmlns:p14="http://schemas.microsoft.com/office/powerpoint/2010/main" val="1373220316"/>
              </p:ext>
            </p:extLst>
          </p:nvPr>
        </p:nvGraphicFramePr>
        <p:xfrm>
          <a:off x="7584370" y="1562127"/>
          <a:ext cx="4607630" cy="5176692"/>
        </p:xfrm>
        <a:graphic>
          <a:graphicData uri="http://schemas.openxmlformats.org/drawingml/2006/table">
            <a:tbl>
              <a:tblPr/>
              <a:tblGrid>
                <a:gridCol w="2303815">
                  <a:extLst>
                    <a:ext uri="{9D8B030D-6E8A-4147-A177-3AD203B41FA5}">
                      <a16:colId xmlns:a16="http://schemas.microsoft.com/office/drawing/2014/main" val="20000"/>
                    </a:ext>
                  </a:extLst>
                </a:gridCol>
                <a:gridCol w="2303815">
                  <a:extLst>
                    <a:ext uri="{9D8B030D-6E8A-4147-A177-3AD203B41FA5}">
                      <a16:colId xmlns:a16="http://schemas.microsoft.com/office/drawing/2014/main" val="20001"/>
                    </a:ext>
                  </a:extLst>
                </a:gridCol>
              </a:tblGrid>
              <a:tr h="357243">
                <a:tc>
                  <a:txBody>
                    <a:bodyPr/>
                    <a:lstStyle/>
                    <a:p>
                      <a:pPr fontAlgn="base"/>
                      <a:r>
                        <a:rPr lang="en-US" sz="1800" dirty="0">
                          <a:solidFill>
                            <a:schemeClr val="bg1"/>
                          </a:solidFill>
                          <a:effectLst/>
                        </a:rPr>
                        <a:t>6:30 a.m.</a:t>
                      </a:r>
                    </a:p>
                  </a:txBody>
                  <a:tcPr marL="73206" marR="73206" marT="73206" marB="73206" anchor="ctr">
                    <a:lnL>
                      <a:noFill/>
                    </a:lnL>
                    <a:lnR>
                      <a:noFill/>
                    </a:lnR>
                    <a:lnT>
                      <a:noFill/>
                    </a:lnT>
                    <a:lnB>
                      <a:noFill/>
                    </a:lnB>
                  </a:tcPr>
                </a:tc>
                <a:tc>
                  <a:txBody>
                    <a:bodyPr/>
                    <a:lstStyle/>
                    <a:p>
                      <a:pPr fontAlgn="base"/>
                      <a:r>
                        <a:rPr lang="en-US" sz="1800" dirty="0">
                          <a:solidFill>
                            <a:schemeClr val="bg1"/>
                          </a:solidFill>
                          <a:effectLst/>
                        </a:rPr>
                        <a:t>Arise</a:t>
                      </a:r>
                    </a:p>
                  </a:txBody>
                  <a:tcPr marL="73206" marR="73206" marT="73206" marB="73206" anchor="ctr">
                    <a:lnL>
                      <a:noFill/>
                    </a:lnL>
                    <a:lnR>
                      <a:noFill/>
                    </a:lnR>
                    <a:lnT>
                      <a:noFill/>
                    </a:lnT>
                    <a:lnB>
                      <a:noFill/>
                    </a:lnB>
                  </a:tcPr>
                </a:tc>
                <a:extLst>
                  <a:ext uri="{0D108BD9-81ED-4DB2-BD59-A6C34878D82A}">
                    <a16:rowId xmlns:a16="http://schemas.microsoft.com/office/drawing/2014/main" val="10000"/>
                  </a:ext>
                </a:extLst>
              </a:tr>
              <a:tr h="583293">
                <a:tc>
                  <a:txBody>
                    <a:bodyPr/>
                    <a:lstStyle/>
                    <a:p>
                      <a:pPr fontAlgn="base"/>
                      <a:r>
                        <a:rPr lang="en-US" sz="1800">
                          <a:solidFill>
                            <a:schemeClr val="bg1"/>
                          </a:solidFill>
                          <a:effectLst/>
                        </a:rPr>
                        <a:t>7:00 a.m.</a:t>
                      </a:r>
                    </a:p>
                  </a:txBody>
                  <a:tcPr marL="73206" marR="73206" marT="73206" marB="73206" anchor="ctr">
                    <a:lnL>
                      <a:noFill/>
                    </a:lnL>
                    <a:lnR>
                      <a:noFill/>
                    </a:lnR>
                    <a:lnT>
                      <a:noFill/>
                    </a:lnT>
                    <a:lnB>
                      <a:noFill/>
                    </a:lnB>
                  </a:tcPr>
                </a:tc>
                <a:tc>
                  <a:txBody>
                    <a:bodyPr/>
                    <a:lstStyle/>
                    <a:p>
                      <a:pPr fontAlgn="base"/>
                      <a:r>
                        <a:rPr lang="en-US" sz="1800">
                          <a:solidFill>
                            <a:schemeClr val="bg1"/>
                          </a:solidFill>
                          <a:effectLst/>
                        </a:rPr>
                        <a:t>Study time with companion</a:t>
                      </a:r>
                    </a:p>
                  </a:txBody>
                  <a:tcPr marL="73206" marR="73206" marT="73206" marB="73206" anchor="ctr">
                    <a:lnL>
                      <a:noFill/>
                    </a:lnL>
                    <a:lnR>
                      <a:noFill/>
                    </a:lnR>
                    <a:lnT>
                      <a:noFill/>
                    </a:lnT>
                    <a:lnB>
                      <a:noFill/>
                    </a:lnB>
                  </a:tcPr>
                </a:tc>
                <a:extLst>
                  <a:ext uri="{0D108BD9-81ED-4DB2-BD59-A6C34878D82A}">
                    <a16:rowId xmlns:a16="http://schemas.microsoft.com/office/drawing/2014/main" val="10001"/>
                  </a:ext>
                </a:extLst>
              </a:tr>
              <a:tr h="357243">
                <a:tc>
                  <a:txBody>
                    <a:bodyPr/>
                    <a:lstStyle/>
                    <a:p>
                      <a:pPr fontAlgn="base"/>
                      <a:r>
                        <a:rPr lang="en-US" sz="1800">
                          <a:solidFill>
                            <a:schemeClr val="bg1"/>
                          </a:solidFill>
                          <a:effectLst/>
                        </a:rPr>
                        <a:t>8:00 a.m.</a:t>
                      </a:r>
                    </a:p>
                  </a:txBody>
                  <a:tcPr marL="73206" marR="73206" marT="73206" marB="73206" anchor="ctr">
                    <a:lnL>
                      <a:noFill/>
                    </a:lnL>
                    <a:lnR>
                      <a:noFill/>
                    </a:lnR>
                    <a:lnT>
                      <a:noFill/>
                    </a:lnT>
                    <a:lnB>
                      <a:noFill/>
                    </a:lnB>
                  </a:tcPr>
                </a:tc>
                <a:tc>
                  <a:txBody>
                    <a:bodyPr/>
                    <a:lstStyle/>
                    <a:p>
                      <a:pPr fontAlgn="base"/>
                      <a:r>
                        <a:rPr lang="en-US" sz="1800">
                          <a:solidFill>
                            <a:schemeClr val="bg1"/>
                          </a:solidFill>
                          <a:effectLst/>
                        </a:rPr>
                        <a:t>Breakfast</a:t>
                      </a:r>
                    </a:p>
                  </a:txBody>
                  <a:tcPr marL="73206" marR="73206" marT="73206" marB="73206" anchor="ctr">
                    <a:lnL>
                      <a:noFill/>
                    </a:lnL>
                    <a:lnR>
                      <a:noFill/>
                    </a:lnR>
                    <a:lnT>
                      <a:noFill/>
                    </a:lnT>
                    <a:lnB>
                      <a:noFill/>
                    </a:lnB>
                  </a:tcPr>
                </a:tc>
                <a:extLst>
                  <a:ext uri="{0D108BD9-81ED-4DB2-BD59-A6C34878D82A}">
                    <a16:rowId xmlns:a16="http://schemas.microsoft.com/office/drawing/2014/main" val="10002"/>
                  </a:ext>
                </a:extLst>
              </a:tr>
              <a:tr h="357243">
                <a:tc>
                  <a:txBody>
                    <a:bodyPr/>
                    <a:lstStyle/>
                    <a:p>
                      <a:pPr fontAlgn="base"/>
                      <a:r>
                        <a:rPr lang="en-US" sz="1800">
                          <a:solidFill>
                            <a:schemeClr val="bg1"/>
                          </a:solidFill>
                          <a:effectLst/>
                        </a:rPr>
                        <a:t>8:30 a.m.</a:t>
                      </a:r>
                    </a:p>
                  </a:txBody>
                  <a:tcPr marL="73206" marR="73206" marT="73206" marB="73206" anchor="ctr">
                    <a:lnL>
                      <a:noFill/>
                    </a:lnL>
                    <a:lnR>
                      <a:noFill/>
                    </a:lnR>
                    <a:lnT>
                      <a:noFill/>
                    </a:lnT>
                    <a:lnB>
                      <a:noFill/>
                    </a:lnB>
                  </a:tcPr>
                </a:tc>
                <a:tc>
                  <a:txBody>
                    <a:bodyPr/>
                    <a:lstStyle/>
                    <a:p>
                      <a:pPr fontAlgn="base"/>
                      <a:r>
                        <a:rPr lang="en-US" sz="1800">
                          <a:solidFill>
                            <a:schemeClr val="bg1"/>
                          </a:solidFill>
                          <a:effectLst/>
                        </a:rPr>
                        <a:t>Personal study</a:t>
                      </a:r>
                    </a:p>
                  </a:txBody>
                  <a:tcPr marL="73206" marR="73206" marT="73206" marB="73206" anchor="ctr">
                    <a:lnL>
                      <a:noFill/>
                    </a:lnL>
                    <a:lnR>
                      <a:noFill/>
                    </a:lnR>
                    <a:lnT>
                      <a:noFill/>
                    </a:lnT>
                    <a:lnB>
                      <a:noFill/>
                    </a:lnB>
                  </a:tcPr>
                </a:tc>
                <a:extLst>
                  <a:ext uri="{0D108BD9-81ED-4DB2-BD59-A6C34878D82A}">
                    <a16:rowId xmlns:a16="http://schemas.microsoft.com/office/drawing/2014/main" val="10003"/>
                  </a:ext>
                </a:extLst>
              </a:tr>
              <a:tr h="357243">
                <a:tc>
                  <a:txBody>
                    <a:bodyPr/>
                    <a:lstStyle/>
                    <a:p>
                      <a:pPr fontAlgn="base"/>
                      <a:r>
                        <a:rPr lang="en-US" sz="1800">
                          <a:solidFill>
                            <a:schemeClr val="bg1"/>
                          </a:solidFill>
                          <a:effectLst/>
                        </a:rPr>
                        <a:t>9:30 a.m.</a:t>
                      </a:r>
                    </a:p>
                  </a:txBody>
                  <a:tcPr marL="73206" marR="73206" marT="73206" marB="73206" anchor="ctr">
                    <a:lnL>
                      <a:noFill/>
                    </a:lnL>
                    <a:lnR>
                      <a:noFill/>
                    </a:lnR>
                    <a:lnT>
                      <a:noFill/>
                    </a:lnT>
                    <a:lnB>
                      <a:noFill/>
                    </a:lnB>
                  </a:tcPr>
                </a:tc>
                <a:tc>
                  <a:txBody>
                    <a:bodyPr/>
                    <a:lstStyle/>
                    <a:p>
                      <a:pPr fontAlgn="base"/>
                      <a:r>
                        <a:rPr lang="en-US" sz="1800">
                          <a:solidFill>
                            <a:schemeClr val="bg1"/>
                          </a:solidFill>
                          <a:effectLst/>
                        </a:rPr>
                        <a:t>Proselyting</a:t>
                      </a:r>
                    </a:p>
                  </a:txBody>
                  <a:tcPr marL="73206" marR="73206" marT="73206" marB="73206" anchor="ctr">
                    <a:lnL>
                      <a:noFill/>
                    </a:lnL>
                    <a:lnR>
                      <a:noFill/>
                    </a:lnR>
                    <a:lnT>
                      <a:noFill/>
                    </a:lnT>
                    <a:lnB>
                      <a:noFill/>
                    </a:lnB>
                  </a:tcPr>
                </a:tc>
                <a:extLst>
                  <a:ext uri="{0D108BD9-81ED-4DB2-BD59-A6C34878D82A}">
                    <a16:rowId xmlns:a16="http://schemas.microsoft.com/office/drawing/2014/main" val="10004"/>
                  </a:ext>
                </a:extLst>
              </a:tr>
              <a:tr h="357243">
                <a:tc>
                  <a:txBody>
                    <a:bodyPr/>
                    <a:lstStyle/>
                    <a:p>
                      <a:pPr fontAlgn="base"/>
                      <a:r>
                        <a:rPr lang="en-US" sz="1800">
                          <a:solidFill>
                            <a:schemeClr val="bg1"/>
                          </a:solidFill>
                          <a:effectLst/>
                        </a:rPr>
                        <a:t>Noon</a:t>
                      </a:r>
                    </a:p>
                  </a:txBody>
                  <a:tcPr marL="73206" marR="73206" marT="73206" marB="73206" anchor="ctr">
                    <a:lnL>
                      <a:noFill/>
                    </a:lnL>
                    <a:lnR>
                      <a:noFill/>
                    </a:lnR>
                    <a:lnT>
                      <a:noFill/>
                    </a:lnT>
                    <a:lnB>
                      <a:noFill/>
                    </a:lnB>
                  </a:tcPr>
                </a:tc>
                <a:tc>
                  <a:txBody>
                    <a:bodyPr/>
                    <a:lstStyle/>
                    <a:p>
                      <a:pPr fontAlgn="base"/>
                      <a:r>
                        <a:rPr lang="en-US" sz="1800">
                          <a:solidFill>
                            <a:schemeClr val="bg1"/>
                          </a:solidFill>
                          <a:effectLst/>
                        </a:rPr>
                        <a:t>Lunch</a:t>
                      </a:r>
                    </a:p>
                  </a:txBody>
                  <a:tcPr marL="73206" marR="73206" marT="73206" marB="73206" anchor="ctr">
                    <a:lnL>
                      <a:noFill/>
                    </a:lnL>
                    <a:lnR>
                      <a:noFill/>
                    </a:lnR>
                    <a:lnT>
                      <a:noFill/>
                    </a:lnT>
                    <a:lnB>
                      <a:noFill/>
                    </a:lnB>
                  </a:tcPr>
                </a:tc>
                <a:extLst>
                  <a:ext uri="{0D108BD9-81ED-4DB2-BD59-A6C34878D82A}">
                    <a16:rowId xmlns:a16="http://schemas.microsoft.com/office/drawing/2014/main" val="10005"/>
                  </a:ext>
                </a:extLst>
              </a:tr>
              <a:tr h="357243">
                <a:tc>
                  <a:txBody>
                    <a:bodyPr/>
                    <a:lstStyle/>
                    <a:p>
                      <a:pPr fontAlgn="base"/>
                      <a:r>
                        <a:rPr lang="en-US" sz="1800">
                          <a:solidFill>
                            <a:schemeClr val="bg1"/>
                          </a:solidFill>
                          <a:effectLst/>
                        </a:rPr>
                        <a:t>1:00 p.m.</a:t>
                      </a:r>
                    </a:p>
                  </a:txBody>
                  <a:tcPr marL="73206" marR="73206" marT="73206" marB="73206" anchor="ctr">
                    <a:lnL>
                      <a:noFill/>
                    </a:lnL>
                    <a:lnR>
                      <a:noFill/>
                    </a:lnR>
                    <a:lnT>
                      <a:noFill/>
                    </a:lnT>
                    <a:lnB>
                      <a:noFill/>
                    </a:lnB>
                  </a:tcPr>
                </a:tc>
                <a:tc>
                  <a:txBody>
                    <a:bodyPr/>
                    <a:lstStyle/>
                    <a:p>
                      <a:pPr fontAlgn="base"/>
                      <a:r>
                        <a:rPr lang="en-US" sz="1800">
                          <a:solidFill>
                            <a:schemeClr val="bg1"/>
                          </a:solidFill>
                          <a:effectLst/>
                        </a:rPr>
                        <a:t>Proselyting</a:t>
                      </a:r>
                    </a:p>
                  </a:txBody>
                  <a:tcPr marL="73206" marR="73206" marT="73206" marB="73206" anchor="ctr">
                    <a:lnL>
                      <a:noFill/>
                    </a:lnL>
                    <a:lnR>
                      <a:noFill/>
                    </a:lnR>
                    <a:lnT>
                      <a:noFill/>
                    </a:lnT>
                    <a:lnB>
                      <a:noFill/>
                    </a:lnB>
                  </a:tcPr>
                </a:tc>
                <a:extLst>
                  <a:ext uri="{0D108BD9-81ED-4DB2-BD59-A6C34878D82A}">
                    <a16:rowId xmlns:a16="http://schemas.microsoft.com/office/drawing/2014/main" val="10006"/>
                  </a:ext>
                </a:extLst>
              </a:tr>
              <a:tr h="357243">
                <a:tc>
                  <a:txBody>
                    <a:bodyPr/>
                    <a:lstStyle/>
                    <a:p>
                      <a:pPr fontAlgn="base"/>
                      <a:r>
                        <a:rPr lang="en-US" sz="1800">
                          <a:solidFill>
                            <a:schemeClr val="bg1"/>
                          </a:solidFill>
                          <a:effectLst/>
                        </a:rPr>
                        <a:t>5:00 p.m.</a:t>
                      </a:r>
                    </a:p>
                  </a:txBody>
                  <a:tcPr marL="73206" marR="73206" marT="73206" marB="73206" anchor="ctr">
                    <a:lnL>
                      <a:noFill/>
                    </a:lnL>
                    <a:lnR>
                      <a:noFill/>
                    </a:lnR>
                    <a:lnT>
                      <a:noFill/>
                    </a:lnT>
                    <a:lnB>
                      <a:noFill/>
                    </a:lnB>
                  </a:tcPr>
                </a:tc>
                <a:tc>
                  <a:txBody>
                    <a:bodyPr/>
                    <a:lstStyle/>
                    <a:p>
                      <a:pPr fontAlgn="base"/>
                      <a:r>
                        <a:rPr lang="en-US" sz="1800">
                          <a:solidFill>
                            <a:schemeClr val="bg1"/>
                          </a:solidFill>
                          <a:effectLst/>
                        </a:rPr>
                        <a:t>Dinner</a:t>
                      </a:r>
                    </a:p>
                  </a:txBody>
                  <a:tcPr marL="73206" marR="73206" marT="73206" marB="73206" anchor="ctr">
                    <a:lnL>
                      <a:noFill/>
                    </a:lnL>
                    <a:lnR>
                      <a:noFill/>
                    </a:lnR>
                    <a:lnT>
                      <a:noFill/>
                    </a:lnT>
                    <a:lnB>
                      <a:noFill/>
                    </a:lnB>
                  </a:tcPr>
                </a:tc>
                <a:extLst>
                  <a:ext uri="{0D108BD9-81ED-4DB2-BD59-A6C34878D82A}">
                    <a16:rowId xmlns:a16="http://schemas.microsoft.com/office/drawing/2014/main" val="10007"/>
                  </a:ext>
                </a:extLst>
              </a:tr>
              <a:tr h="357243">
                <a:tc>
                  <a:txBody>
                    <a:bodyPr/>
                    <a:lstStyle/>
                    <a:p>
                      <a:pPr fontAlgn="base"/>
                      <a:r>
                        <a:rPr lang="en-US" sz="1800">
                          <a:solidFill>
                            <a:schemeClr val="bg1"/>
                          </a:solidFill>
                          <a:effectLst/>
                        </a:rPr>
                        <a:t>6:00 p.m.</a:t>
                      </a:r>
                    </a:p>
                  </a:txBody>
                  <a:tcPr marL="73206" marR="73206" marT="73206" marB="73206" anchor="ctr">
                    <a:lnL>
                      <a:noFill/>
                    </a:lnL>
                    <a:lnR>
                      <a:noFill/>
                    </a:lnR>
                    <a:lnT>
                      <a:noFill/>
                    </a:lnT>
                    <a:lnB>
                      <a:noFill/>
                    </a:lnB>
                  </a:tcPr>
                </a:tc>
                <a:tc>
                  <a:txBody>
                    <a:bodyPr/>
                    <a:lstStyle/>
                    <a:p>
                      <a:pPr fontAlgn="base"/>
                      <a:r>
                        <a:rPr lang="en-US" sz="1800">
                          <a:solidFill>
                            <a:schemeClr val="bg1"/>
                          </a:solidFill>
                          <a:effectLst/>
                        </a:rPr>
                        <a:t>Proselyting</a:t>
                      </a:r>
                    </a:p>
                  </a:txBody>
                  <a:tcPr marL="73206" marR="73206" marT="73206" marB="73206" anchor="ctr">
                    <a:lnL>
                      <a:noFill/>
                    </a:lnL>
                    <a:lnR>
                      <a:noFill/>
                    </a:lnR>
                    <a:lnT>
                      <a:noFill/>
                    </a:lnT>
                    <a:lnB>
                      <a:noFill/>
                    </a:lnB>
                  </a:tcPr>
                </a:tc>
                <a:extLst>
                  <a:ext uri="{0D108BD9-81ED-4DB2-BD59-A6C34878D82A}">
                    <a16:rowId xmlns:a16="http://schemas.microsoft.com/office/drawing/2014/main" val="10008"/>
                  </a:ext>
                </a:extLst>
              </a:tr>
              <a:tr h="568075">
                <a:tc>
                  <a:txBody>
                    <a:bodyPr/>
                    <a:lstStyle/>
                    <a:p>
                      <a:pPr fontAlgn="base"/>
                      <a:r>
                        <a:rPr lang="en-US" sz="1800">
                          <a:solidFill>
                            <a:schemeClr val="bg1"/>
                          </a:solidFill>
                          <a:effectLst/>
                        </a:rPr>
                        <a:t>9:30 p.m.</a:t>
                      </a:r>
                    </a:p>
                  </a:txBody>
                  <a:tcPr marL="73206" marR="73206" marT="73206" marB="73206" anchor="ctr">
                    <a:lnL>
                      <a:noFill/>
                    </a:lnL>
                    <a:lnR>
                      <a:noFill/>
                    </a:lnR>
                    <a:lnT>
                      <a:noFill/>
                    </a:lnT>
                    <a:lnB>
                      <a:noFill/>
                    </a:lnB>
                  </a:tcPr>
                </a:tc>
                <a:tc>
                  <a:txBody>
                    <a:bodyPr/>
                    <a:lstStyle/>
                    <a:p>
                      <a:pPr fontAlgn="base"/>
                      <a:r>
                        <a:rPr lang="en-US" sz="1800">
                          <a:solidFill>
                            <a:schemeClr val="bg1"/>
                          </a:solidFill>
                          <a:effectLst/>
                        </a:rPr>
                        <a:t>End proselyting; plan next day’s activities</a:t>
                      </a:r>
                    </a:p>
                  </a:txBody>
                  <a:tcPr marL="73206" marR="73206" marT="73206" marB="73206" anchor="ctr">
                    <a:lnL>
                      <a:noFill/>
                    </a:lnL>
                    <a:lnR>
                      <a:noFill/>
                    </a:lnR>
                    <a:lnT>
                      <a:noFill/>
                    </a:lnT>
                    <a:lnB>
                      <a:noFill/>
                    </a:lnB>
                  </a:tcPr>
                </a:tc>
                <a:extLst>
                  <a:ext uri="{0D108BD9-81ED-4DB2-BD59-A6C34878D82A}">
                    <a16:rowId xmlns:a16="http://schemas.microsoft.com/office/drawing/2014/main" val="10009"/>
                  </a:ext>
                </a:extLst>
              </a:tr>
              <a:tr h="357243">
                <a:tc>
                  <a:txBody>
                    <a:bodyPr/>
                    <a:lstStyle/>
                    <a:p>
                      <a:pPr fontAlgn="base"/>
                      <a:r>
                        <a:rPr lang="en-US" sz="1800">
                          <a:solidFill>
                            <a:schemeClr val="bg1"/>
                          </a:solidFill>
                          <a:effectLst/>
                        </a:rPr>
                        <a:t>10:30 p.m.</a:t>
                      </a:r>
                    </a:p>
                  </a:txBody>
                  <a:tcPr marL="73206" marR="73206" marT="73206" marB="73206" anchor="ctr">
                    <a:lnL>
                      <a:noFill/>
                    </a:lnL>
                    <a:lnR>
                      <a:noFill/>
                    </a:lnR>
                    <a:lnT>
                      <a:noFill/>
                    </a:lnT>
                    <a:lnB>
                      <a:noFill/>
                    </a:lnB>
                  </a:tcPr>
                </a:tc>
                <a:tc>
                  <a:txBody>
                    <a:bodyPr/>
                    <a:lstStyle/>
                    <a:p>
                      <a:pPr fontAlgn="base"/>
                      <a:r>
                        <a:rPr lang="en-US" sz="1800" dirty="0">
                          <a:solidFill>
                            <a:schemeClr val="bg1"/>
                          </a:solidFill>
                          <a:effectLst/>
                        </a:rPr>
                        <a:t>Retire</a:t>
                      </a:r>
                    </a:p>
                  </a:txBody>
                  <a:tcPr marL="73206" marR="73206" marT="73206" marB="73206" anchor="ctr">
                    <a:lnL>
                      <a:noFill/>
                    </a:lnL>
                    <a:lnR>
                      <a:noFill/>
                    </a:lnR>
                    <a:lnT>
                      <a:noFill/>
                    </a:lnT>
                    <a:lnB>
                      <a:noFill/>
                    </a:lnB>
                  </a:tcPr>
                </a:tc>
                <a:extLst>
                  <a:ext uri="{0D108BD9-81ED-4DB2-BD59-A6C34878D82A}">
                    <a16:rowId xmlns:a16="http://schemas.microsoft.com/office/drawing/2014/main" val="10010"/>
                  </a:ext>
                </a:extLst>
              </a:tr>
            </a:tbl>
          </a:graphicData>
        </a:graphic>
      </p:graphicFrame>
      <p:sp>
        <p:nvSpPr>
          <p:cNvPr id="4" name="Rectangle 1"/>
          <p:cNvSpPr>
            <a:spLocks noChangeArrowheads="1"/>
          </p:cNvSpPr>
          <p:nvPr/>
        </p:nvSpPr>
        <p:spPr bwMode="auto">
          <a:xfrm>
            <a:off x="207690" y="2101064"/>
            <a:ext cx="4372823" cy="22800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6348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chemeClr val="bg1"/>
                </a:solidFill>
                <a:effectLst/>
                <a:latin typeface="Abadi" panose="020B0604020104020204" pitchFamily="34" charset="0"/>
              </a:rPr>
              <a:t>When missionaries begin their missions, they are given rules and schedules that help make their important work effective and productive. </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dirty="0">
              <a:solidFill>
                <a:schemeClr val="bg1"/>
              </a:solidFill>
              <a:latin typeface="Abadi" panose="020B0604020104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chemeClr val="bg1"/>
                </a:solidFill>
                <a:effectLst/>
                <a:latin typeface="Abadi" panose="020B0604020104020204" pitchFamily="34" charset="0"/>
              </a:rPr>
              <a:t>Missionaries must commit to obey these in order to serve the Lord and have the Spirit to guide them.</a:t>
            </a:r>
            <a:endParaRPr kumimoji="0" lang="en-US" altLang="en-US" b="0" i="0" u="none" strike="noStrike" cap="none" normalizeH="0" baseline="0" dirty="0">
              <a:ln>
                <a:noFill/>
              </a:ln>
              <a:solidFill>
                <a:schemeClr val="bg1"/>
              </a:solidFill>
              <a:effectLst/>
            </a:endParaRPr>
          </a:p>
        </p:txBody>
      </p:sp>
      <p:sp>
        <p:nvSpPr>
          <p:cNvPr id="5" name="Rectangle 4"/>
          <p:cNvSpPr/>
          <p:nvPr/>
        </p:nvSpPr>
        <p:spPr>
          <a:xfrm>
            <a:off x="7912837" y="923330"/>
            <a:ext cx="4028792" cy="646331"/>
          </a:xfrm>
          <a:prstGeom prst="rect">
            <a:avLst/>
          </a:prstGeom>
        </p:spPr>
        <p:txBody>
          <a:bodyPr wrap="square">
            <a:spAutoFit/>
          </a:bodyPr>
          <a:lstStyle/>
          <a:p>
            <a:pPr lvl="0" eaLnBrk="0" fontAlgn="base" hangingPunct="0">
              <a:spcBef>
                <a:spcPct val="0"/>
              </a:spcBef>
              <a:spcAft>
                <a:spcPct val="0"/>
              </a:spcAft>
            </a:pPr>
            <a:r>
              <a:rPr lang="en-US" altLang="en-US" dirty="0">
                <a:solidFill>
                  <a:srgbClr val="FFFF00"/>
                </a:solidFill>
                <a:latin typeface="Abadi" panose="020B0604020104020204" pitchFamily="34" charset="0"/>
              </a:rPr>
              <a:t>A daily schedule for most missionaries includes the following:</a:t>
            </a:r>
            <a:endParaRPr lang="en-US" altLang="en-US" dirty="0">
              <a:solidFill>
                <a:srgbClr val="FFFF00"/>
              </a:solidFill>
            </a:endParaRPr>
          </a:p>
        </p:txBody>
      </p:sp>
      <p:pic>
        <p:nvPicPr>
          <p:cNvPr id="7" name="Picture 6">
            <a:extLst>
              <a:ext uri="{FF2B5EF4-FFF2-40B4-BE49-F238E27FC236}">
                <a16:creationId xmlns:a16="http://schemas.microsoft.com/office/drawing/2014/main" id="{3DE9B706-99BD-42D1-8BFB-52F7445E35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63512" y="867862"/>
            <a:ext cx="2554445" cy="5870957"/>
          </a:xfrm>
          <a:prstGeom prst="rect">
            <a:avLst/>
          </a:prstGeom>
        </p:spPr>
      </p:pic>
    </p:spTree>
    <p:extLst>
      <p:ext uri="{BB962C8B-B14F-4D97-AF65-F5344CB8AC3E}">
        <p14:creationId xmlns:p14="http://schemas.microsoft.com/office/powerpoint/2010/main" val="1528330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260</TotalTime>
  <Words>3148</Words>
  <Application>Microsoft Office PowerPoint</Application>
  <PresentationFormat>Widescreen</PresentationFormat>
  <Paragraphs>202</Paragraphs>
  <Slides>20</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20</vt:i4>
      </vt:variant>
    </vt:vector>
  </HeadingPairs>
  <TitlesOfParts>
    <vt:vector size="30" baseType="lpstr">
      <vt:lpstr>Abadi</vt:lpstr>
      <vt:lpstr>Tempus Sans ITC</vt:lpstr>
      <vt:lpstr>Calibri Light</vt:lpstr>
      <vt:lpstr>Harrington</vt:lpstr>
      <vt:lpstr>helvetica</vt:lpstr>
      <vt:lpstr>Georgia</vt:lpstr>
      <vt:lpstr>Comic Sans MS</vt: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Brad Blau</cp:lastModifiedBy>
  <cp:revision>37</cp:revision>
  <dcterms:created xsi:type="dcterms:W3CDTF">2014-12-03T15:27:58Z</dcterms:created>
  <dcterms:modified xsi:type="dcterms:W3CDTF">2025-01-01T16:19:51Z</dcterms:modified>
</cp:coreProperties>
</file>