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7" r:id="rId2"/>
    <p:sldId id="264" r:id="rId3"/>
    <p:sldId id="265" r:id="rId4"/>
    <p:sldId id="263" r:id="rId5"/>
    <p:sldId id="266" r:id="rId6"/>
    <p:sldId id="262" r:id="rId7"/>
    <p:sldId id="261" r:id="rId8"/>
    <p:sldId id="267" r:id="rId9"/>
    <p:sldId id="268" r:id="rId10"/>
    <p:sldId id="269" r:id="rId11"/>
    <p:sldId id="270" r:id="rId12"/>
    <p:sldId id="271" r:id="rId13"/>
    <p:sldId id="272" r:id="rId14"/>
    <p:sldId id="273" r:id="rId15"/>
    <p:sldId id="274" r:id="rId16"/>
    <p:sldId id="275" r:id="rId17"/>
    <p:sldId id="278" r:id="rId18"/>
    <p:sldId id="276" r:id="rId19"/>
    <p:sldId id="258" r:id="rId20"/>
    <p:sldId id="259" r:id="rId21"/>
    <p:sldId id="279" r:id="rId22"/>
    <p:sldId id="260" r:id="rId23"/>
  </p:sldIdLst>
  <p:sldSz cx="12192000" cy="6858000"/>
  <p:notesSz cx="6858000" cy="9144000"/>
  <p:embeddedFontLst>
    <p:embeddedFont>
      <p:font typeface="Abadi" panose="020B0604020104020204" pitchFamily="34" charset="0"/>
      <p:regular r:id="rId24"/>
    </p:embeddedFont>
    <p:embeddedFont>
      <p:font typeface="Californian FB" panose="0207040306080B030204" pitchFamily="18" charset="0"/>
      <p:regular r:id="rId25"/>
      <p:bold r:id="rId26"/>
      <p:italic r:id="rId27"/>
    </p:embeddedFont>
    <p:embeddedFont>
      <p:font typeface="Georgia" panose="02040502050405020303" pitchFamily="18" charset="0"/>
      <p:regular r:id="rId28"/>
      <p:bold r:id="rId29"/>
      <p:italic r:id="rId30"/>
      <p:boldItalic r:id="rId3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111" d="100"/>
          <a:sy n="111"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font" Target="fonts/font7.fntdata"/><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F76DE-9C32-4E04-812E-662ACF3AE9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51AFD2-17CE-46B0-B2CD-BF809A2846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03B8C69-433F-449A-A942-36E81532271B}"/>
              </a:ext>
            </a:extLst>
          </p:cNvPr>
          <p:cNvSpPr>
            <a:spLocks noGrp="1"/>
          </p:cNvSpPr>
          <p:nvPr>
            <p:ph type="dt" sz="half" idx="10"/>
          </p:nvPr>
        </p:nvSpPr>
        <p:spPr/>
        <p:txBody>
          <a:bodyPr/>
          <a:lstStyle/>
          <a:p>
            <a:fld id="{5BA615F9-3A84-49D3-BCE0-A33FA4BB7615}" type="datetimeFigureOut">
              <a:rPr lang="en-US" smtClean="0"/>
              <a:t>12/29/2024</a:t>
            </a:fld>
            <a:endParaRPr lang="en-US"/>
          </a:p>
        </p:txBody>
      </p:sp>
      <p:sp>
        <p:nvSpPr>
          <p:cNvPr id="5" name="Footer Placeholder 4">
            <a:extLst>
              <a:ext uri="{FF2B5EF4-FFF2-40B4-BE49-F238E27FC236}">
                <a16:creationId xmlns:a16="http://schemas.microsoft.com/office/drawing/2014/main" id="{47F59240-3490-467A-BC1F-21F2C392F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00E497-9258-4997-BF23-22EC9CAB71EF}"/>
              </a:ext>
            </a:extLst>
          </p:cNvPr>
          <p:cNvSpPr>
            <a:spLocks noGrp="1"/>
          </p:cNvSpPr>
          <p:nvPr>
            <p:ph type="sldNum" sz="quarter" idx="12"/>
          </p:nvPr>
        </p:nvSpPr>
        <p:spPr/>
        <p:txBody>
          <a:bodyPr/>
          <a:lstStyle/>
          <a:p>
            <a:fld id="{81FC993F-64AE-4D4D-9252-3B0B90C426D0}" type="slidenum">
              <a:rPr lang="en-US" smtClean="0"/>
              <a:t>‹#›</a:t>
            </a:fld>
            <a:endParaRPr lang="en-US"/>
          </a:p>
        </p:txBody>
      </p:sp>
    </p:spTree>
    <p:extLst>
      <p:ext uri="{BB962C8B-B14F-4D97-AF65-F5344CB8AC3E}">
        <p14:creationId xmlns:p14="http://schemas.microsoft.com/office/powerpoint/2010/main" val="107743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BA4F4-0320-47F5-9E3A-915962365E3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028222-68D4-4CFC-B889-5E1FB228A21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B8A113-3849-4C5E-A88E-7C772448A431}"/>
              </a:ext>
            </a:extLst>
          </p:cNvPr>
          <p:cNvSpPr>
            <a:spLocks noGrp="1"/>
          </p:cNvSpPr>
          <p:nvPr>
            <p:ph type="dt" sz="half" idx="10"/>
          </p:nvPr>
        </p:nvSpPr>
        <p:spPr/>
        <p:txBody>
          <a:bodyPr/>
          <a:lstStyle/>
          <a:p>
            <a:fld id="{5BA615F9-3A84-49D3-BCE0-A33FA4BB7615}" type="datetimeFigureOut">
              <a:rPr lang="en-US" smtClean="0"/>
              <a:t>12/29/2024</a:t>
            </a:fld>
            <a:endParaRPr lang="en-US"/>
          </a:p>
        </p:txBody>
      </p:sp>
      <p:sp>
        <p:nvSpPr>
          <p:cNvPr id="5" name="Footer Placeholder 4">
            <a:extLst>
              <a:ext uri="{FF2B5EF4-FFF2-40B4-BE49-F238E27FC236}">
                <a16:creationId xmlns:a16="http://schemas.microsoft.com/office/drawing/2014/main" id="{26631075-7A6C-4ADC-B25B-D82C149D72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40F15E-68DE-4607-B096-2AC8005C187D}"/>
              </a:ext>
            </a:extLst>
          </p:cNvPr>
          <p:cNvSpPr>
            <a:spLocks noGrp="1"/>
          </p:cNvSpPr>
          <p:nvPr>
            <p:ph type="sldNum" sz="quarter" idx="12"/>
          </p:nvPr>
        </p:nvSpPr>
        <p:spPr/>
        <p:txBody>
          <a:bodyPr/>
          <a:lstStyle/>
          <a:p>
            <a:fld id="{81FC993F-64AE-4D4D-9252-3B0B90C426D0}" type="slidenum">
              <a:rPr lang="en-US" smtClean="0"/>
              <a:t>‹#›</a:t>
            </a:fld>
            <a:endParaRPr lang="en-US"/>
          </a:p>
        </p:txBody>
      </p:sp>
    </p:spTree>
    <p:extLst>
      <p:ext uri="{BB962C8B-B14F-4D97-AF65-F5344CB8AC3E}">
        <p14:creationId xmlns:p14="http://schemas.microsoft.com/office/powerpoint/2010/main" val="234110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C02D5B-F31E-4DD1-866F-22A9C48E6B2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8E6253-A301-41C6-9666-432BB7DF75D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5BE1CB-1FAC-414D-9D14-AEF35AD9B68D}"/>
              </a:ext>
            </a:extLst>
          </p:cNvPr>
          <p:cNvSpPr>
            <a:spLocks noGrp="1"/>
          </p:cNvSpPr>
          <p:nvPr>
            <p:ph type="dt" sz="half" idx="10"/>
          </p:nvPr>
        </p:nvSpPr>
        <p:spPr/>
        <p:txBody>
          <a:bodyPr/>
          <a:lstStyle/>
          <a:p>
            <a:fld id="{5BA615F9-3A84-49D3-BCE0-A33FA4BB7615}" type="datetimeFigureOut">
              <a:rPr lang="en-US" smtClean="0"/>
              <a:t>12/29/2024</a:t>
            </a:fld>
            <a:endParaRPr lang="en-US"/>
          </a:p>
        </p:txBody>
      </p:sp>
      <p:sp>
        <p:nvSpPr>
          <p:cNvPr id="5" name="Footer Placeholder 4">
            <a:extLst>
              <a:ext uri="{FF2B5EF4-FFF2-40B4-BE49-F238E27FC236}">
                <a16:creationId xmlns:a16="http://schemas.microsoft.com/office/drawing/2014/main" id="{311CB03C-4953-40C1-9C43-250F13D2E4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E2AEE5-0CA4-417E-BC94-22895D15A92F}"/>
              </a:ext>
            </a:extLst>
          </p:cNvPr>
          <p:cNvSpPr>
            <a:spLocks noGrp="1"/>
          </p:cNvSpPr>
          <p:nvPr>
            <p:ph type="sldNum" sz="quarter" idx="12"/>
          </p:nvPr>
        </p:nvSpPr>
        <p:spPr/>
        <p:txBody>
          <a:bodyPr/>
          <a:lstStyle/>
          <a:p>
            <a:fld id="{81FC993F-64AE-4D4D-9252-3B0B90C426D0}" type="slidenum">
              <a:rPr lang="en-US" smtClean="0"/>
              <a:t>‹#›</a:t>
            </a:fld>
            <a:endParaRPr lang="en-US"/>
          </a:p>
        </p:txBody>
      </p:sp>
    </p:spTree>
    <p:extLst>
      <p:ext uri="{BB962C8B-B14F-4D97-AF65-F5344CB8AC3E}">
        <p14:creationId xmlns:p14="http://schemas.microsoft.com/office/powerpoint/2010/main" val="4077322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F1D38-0E8A-47DE-BA9F-A5641BC342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B2D44-86D0-4BE5-B149-F089765D154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4319D7-D8BF-47EC-8B06-B668F3638448}"/>
              </a:ext>
            </a:extLst>
          </p:cNvPr>
          <p:cNvSpPr>
            <a:spLocks noGrp="1"/>
          </p:cNvSpPr>
          <p:nvPr>
            <p:ph type="dt" sz="half" idx="10"/>
          </p:nvPr>
        </p:nvSpPr>
        <p:spPr/>
        <p:txBody>
          <a:bodyPr/>
          <a:lstStyle/>
          <a:p>
            <a:fld id="{5BA615F9-3A84-49D3-BCE0-A33FA4BB7615}" type="datetimeFigureOut">
              <a:rPr lang="en-US" smtClean="0"/>
              <a:t>12/29/2024</a:t>
            </a:fld>
            <a:endParaRPr lang="en-US"/>
          </a:p>
        </p:txBody>
      </p:sp>
      <p:sp>
        <p:nvSpPr>
          <p:cNvPr id="5" name="Footer Placeholder 4">
            <a:extLst>
              <a:ext uri="{FF2B5EF4-FFF2-40B4-BE49-F238E27FC236}">
                <a16:creationId xmlns:a16="http://schemas.microsoft.com/office/drawing/2014/main" id="{C43B7D44-FAFF-4A09-B1AB-692432470B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AB9DD9-F9ED-4768-A54A-E94425376ABD}"/>
              </a:ext>
            </a:extLst>
          </p:cNvPr>
          <p:cNvSpPr>
            <a:spLocks noGrp="1"/>
          </p:cNvSpPr>
          <p:nvPr>
            <p:ph type="sldNum" sz="quarter" idx="12"/>
          </p:nvPr>
        </p:nvSpPr>
        <p:spPr/>
        <p:txBody>
          <a:bodyPr/>
          <a:lstStyle/>
          <a:p>
            <a:fld id="{81FC993F-64AE-4D4D-9252-3B0B90C426D0}" type="slidenum">
              <a:rPr lang="en-US" smtClean="0"/>
              <a:t>‹#›</a:t>
            </a:fld>
            <a:endParaRPr lang="en-US"/>
          </a:p>
        </p:txBody>
      </p:sp>
    </p:spTree>
    <p:extLst>
      <p:ext uri="{BB962C8B-B14F-4D97-AF65-F5344CB8AC3E}">
        <p14:creationId xmlns:p14="http://schemas.microsoft.com/office/powerpoint/2010/main" val="2210893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B0D7C-46AB-42DD-B700-9A95A9D10E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8889F-B0EF-4CE1-8F1D-DF8CCB5996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CBEDCB5-5107-4E82-BE85-6AD42D334096}"/>
              </a:ext>
            </a:extLst>
          </p:cNvPr>
          <p:cNvSpPr>
            <a:spLocks noGrp="1"/>
          </p:cNvSpPr>
          <p:nvPr>
            <p:ph type="dt" sz="half" idx="10"/>
          </p:nvPr>
        </p:nvSpPr>
        <p:spPr/>
        <p:txBody>
          <a:bodyPr/>
          <a:lstStyle/>
          <a:p>
            <a:fld id="{5BA615F9-3A84-49D3-BCE0-A33FA4BB7615}" type="datetimeFigureOut">
              <a:rPr lang="en-US" smtClean="0"/>
              <a:t>12/29/2024</a:t>
            </a:fld>
            <a:endParaRPr lang="en-US"/>
          </a:p>
        </p:txBody>
      </p:sp>
      <p:sp>
        <p:nvSpPr>
          <p:cNvPr id="5" name="Footer Placeholder 4">
            <a:extLst>
              <a:ext uri="{FF2B5EF4-FFF2-40B4-BE49-F238E27FC236}">
                <a16:creationId xmlns:a16="http://schemas.microsoft.com/office/drawing/2014/main" id="{48196526-8B10-4D60-9539-8C40BE1D73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2DFD54-0763-4F5F-AE92-F47C67483542}"/>
              </a:ext>
            </a:extLst>
          </p:cNvPr>
          <p:cNvSpPr>
            <a:spLocks noGrp="1"/>
          </p:cNvSpPr>
          <p:nvPr>
            <p:ph type="sldNum" sz="quarter" idx="12"/>
          </p:nvPr>
        </p:nvSpPr>
        <p:spPr/>
        <p:txBody>
          <a:bodyPr/>
          <a:lstStyle/>
          <a:p>
            <a:fld id="{81FC993F-64AE-4D4D-9252-3B0B90C426D0}" type="slidenum">
              <a:rPr lang="en-US" smtClean="0"/>
              <a:t>‹#›</a:t>
            </a:fld>
            <a:endParaRPr lang="en-US"/>
          </a:p>
        </p:txBody>
      </p:sp>
    </p:spTree>
    <p:extLst>
      <p:ext uri="{BB962C8B-B14F-4D97-AF65-F5344CB8AC3E}">
        <p14:creationId xmlns:p14="http://schemas.microsoft.com/office/powerpoint/2010/main" val="2523188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59EB2-4C35-42C7-BFC6-D591397848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828575-5087-4AF0-8194-13157C27F6C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5FC4CE-61B9-4405-8DD1-CE29A010B5C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E35A02-653E-4525-A430-2D1A2A04B178}"/>
              </a:ext>
            </a:extLst>
          </p:cNvPr>
          <p:cNvSpPr>
            <a:spLocks noGrp="1"/>
          </p:cNvSpPr>
          <p:nvPr>
            <p:ph type="dt" sz="half" idx="10"/>
          </p:nvPr>
        </p:nvSpPr>
        <p:spPr/>
        <p:txBody>
          <a:bodyPr/>
          <a:lstStyle/>
          <a:p>
            <a:fld id="{5BA615F9-3A84-49D3-BCE0-A33FA4BB7615}" type="datetimeFigureOut">
              <a:rPr lang="en-US" smtClean="0"/>
              <a:t>12/29/2024</a:t>
            </a:fld>
            <a:endParaRPr lang="en-US"/>
          </a:p>
        </p:txBody>
      </p:sp>
      <p:sp>
        <p:nvSpPr>
          <p:cNvPr id="6" name="Footer Placeholder 5">
            <a:extLst>
              <a:ext uri="{FF2B5EF4-FFF2-40B4-BE49-F238E27FC236}">
                <a16:creationId xmlns:a16="http://schemas.microsoft.com/office/drawing/2014/main" id="{50B72335-1908-4013-92F8-8EFE8BF6F2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77420D-4BD5-4AE8-AA78-FA7FC16341D2}"/>
              </a:ext>
            </a:extLst>
          </p:cNvPr>
          <p:cNvSpPr>
            <a:spLocks noGrp="1"/>
          </p:cNvSpPr>
          <p:nvPr>
            <p:ph type="sldNum" sz="quarter" idx="12"/>
          </p:nvPr>
        </p:nvSpPr>
        <p:spPr/>
        <p:txBody>
          <a:bodyPr/>
          <a:lstStyle/>
          <a:p>
            <a:fld id="{81FC993F-64AE-4D4D-9252-3B0B90C426D0}" type="slidenum">
              <a:rPr lang="en-US" smtClean="0"/>
              <a:t>‹#›</a:t>
            </a:fld>
            <a:endParaRPr lang="en-US"/>
          </a:p>
        </p:txBody>
      </p:sp>
    </p:spTree>
    <p:extLst>
      <p:ext uri="{BB962C8B-B14F-4D97-AF65-F5344CB8AC3E}">
        <p14:creationId xmlns:p14="http://schemas.microsoft.com/office/powerpoint/2010/main" val="3614543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F2DA2-CCF2-4B7A-ABC5-1D25924EA05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1D7014-BE08-4DF4-B12A-619E3B4194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02722A2-7923-4C38-A264-8218BBF5069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4E7326-F602-44CC-A9AB-ED75B9A2F1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88A5EFD-5CEA-491B-8817-78FEB098D95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31D071B-680B-44EA-9653-DFD8185ADD58}"/>
              </a:ext>
            </a:extLst>
          </p:cNvPr>
          <p:cNvSpPr>
            <a:spLocks noGrp="1"/>
          </p:cNvSpPr>
          <p:nvPr>
            <p:ph type="dt" sz="half" idx="10"/>
          </p:nvPr>
        </p:nvSpPr>
        <p:spPr/>
        <p:txBody>
          <a:bodyPr/>
          <a:lstStyle/>
          <a:p>
            <a:fld id="{5BA615F9-3A84-49D3-BCE0-A33FA4BB7615}" type="datetimeFigureOut">
              <a:rPr lang="en-US" smtClean="0"/>
              <a:t>12/29/2024</a:t>
            </a:fld>
            <a:endParaRPr lang="en-US"/>
          </a:p>
        </p:txBody>
      </p:sp>
      <p:sp>
        <p:nvSpPr>
          <p:cNvPr id="8" name="Footer Placeholder 7">
            <a:extLst>
              <a:ext uri="{FF2B5EF4-FFF2-40B4-BE49-F238E27FC236}">
                <a16:creationId xmlns:a16="http://schemas.microsoft.com/office/drawing/2014/main" id="{B25F4DE8-02CC-4E61-93BF-4A4D2102DCD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0F1AC5-C16B-4A2C-A67B-EE7BD44E28BD}"/>
              </a:ext>
            </a:extLst>
          </p:cNvPr>
          <p:cNvSpPr>
            <a:spLocks noGrp="1"/>
          </p:cNvSpPr>
          <p:nvPr>
            <p:ph type="sldNum" sz="quarter" idx="12"/>
          </p:nvPr>
        </p:nvSpPr>
        <p:spPr/>
        <p:txBody>
          <a:bodyPr/>
          <a:lstStyle/>
          <a:p>
            <a:fld id="{81FC993F-64AE-4D4D-9252-3B0B90C426D0}" type="slidenum">
              <a:rPr lang="en-US" smtClean="0"/>
              <a:t>‹#›</a:t>
            </a:fld>
            <a:endParaRPr lang="en-US"/>
          </a:p>
        </p:txBody>
      </p:sp>
    </p:spTree>
    <p:extLst>
      <p:ext uri="{BB962C8B-B14F-4D97-AF65-F5344CB8AC3E}">
        <p14:creationId xmlns:p14="http://schemas.microsoft.com/office/powerpoint/2010/main" val="2932481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B5CD0-1ED8-4938-BCE6-4DA06D88BD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8F2A67B-F933-4A7D-91FF-B05F89BE1D82}"/>
              </a:ext>
            </a:extLst>
          </p:cNvPr>
          <p:cNvSpPr>
            <a:spLocks noGrp="1"/>
          </p:cNvSpPr>
          <p:nvPr>
            <p:ph type="dt" sz="half" idx="10"/>
          </p:nvPr>
        </p:nvSpPr>
        <p:spPr/>
        <p:txBody>
          <a:bodyPr/>
          <a:lstStyle/>
          <a:p>
            <a:fld id="{5BA615F9-3A84-49D3-BCE0-A33FA4BB7615}" type="datetimeFigureOut">
              <a:rPr lang="en-US" smtClean="0"/>
              <a:t>12/29/2024</a:t>
            </a:fld>
            <a:endParaRPr lang="en-US"/>
          </a:p>
        </p:txBody>
      </p:sp>
      <p:sp>
        <p:nvSpPr>
          <p:cNvPr id="4" name="Footer Placeholder 3">
            <a:extLst>
              <a:ext uri="{FF2B5EF4-FFF2-40B4-BE49-F238E27FC236}">
                <a16:creationId xmlns:a16="http://schemas.microsoft.com/office/drawing/2014/main" id="{987D9615-E5D8-43AE-833B-396ACF0B1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9A927A-4702-47F4-92F5-B3ACB28AA573}"/>
              </a:ext>
            </a:extLst>
          </p:cNvPr>
          <p:cNvSpPr>
            <a:spLocks noGrp="1"/>
          </p:cNvSpPr>
          <p:nvPr>
            <p:ph type="sldNum" sz="quarter" idx="12"/>
          </p:nvPr>
        </p:nvSpPr>
        <p:spPr/>
        <p:txBody>
          <a:bodyPr/>
          <a:lstStyle/>
          <a:p>
            <a:fld id="{81FC993F-64AE-4D4D-9252-3B0B90C426D0}" type="slidenum">
              <a:rPr lang="en-US" smtClean="0"/>
              <a:t>‹#›</a:t>
            </a:fld>
            <a:endParaRPr lang="en-US"/>
          </a:p>
        </p:txBody>
      </p:sp>
    </p:spTree>
    <p:extLst>
      <p:ext uri="{BB962C8B-B14F-4D97-AF65-F5344CB8AC3E}">
        <p14:creationId xmlns:p14="http://schemas.microsoft.com/office/powerpoint/2010/main" val="1272919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5B026F-E78F-48B2-B39C-7C3263653B45}"/>
              </a:ext>
            </a:extLst>
          </p:cNvPr>
          <p:cNvSpPr>
            <a:spLocks noGrp="1"/>
          </p:cNvSpPr>
          <p:nvPr>
            <p:ph type="dt" sz="half" idx="10"/>
          </p:nvPr>
        </p:nvSpPr>
        <p:spPr/>
        <p:txBody>
          <a:bodyPr/>
          <a:lstStyle/>
          <a:p>
            <a:fld id="{5BA615F9-3A84-49D3-BCE0-A33FA4BB7615}" type="datetimeFigureOut">
              <a:rPr lang="en-US" smtClean="0"/>
              <a:t>12/29/2024</a:t>
            </a:fld>
            <a:endParaRPr lang="en-US"/>
          </a:p>
        </p:txBody>
      </p:sp>
      <p:sp>
        <p:nvSpPr>
          <p:cNvPr id="3" name="Footer Placeholder 2">
            <a:extLst>
              <a:ext uri="{FF2B5EF4-FFF2-40B4-BE49-F238E27FC236}">
                <a16:creationId xmlns:a16="http://schemas.microsoft.com/office/drawing/2014/main" id="{B5B5A100-6A72-42F6-AC96-17AAC948D4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EDFCCC-9986-4756-8248-6A98F60FCCA9}"/>
              </a:ext>
            </a:extLst>
          </p:cNvPr>
          <p:cNvSpPr>
            <a:spLocks noGrp="1"/>
          </p:cNvSpPr>
          <p:nvPr>
            <p:ph type="sldNum" sz="quarter" idx="12"/>
          </p:nvPr>
        </p:nvSpPr>
        <p:spPr/>
        <p:txBody>
          <a:bodyPr/>
          <a:lstStyle/>
          <a:p>
            <a:fld id="{81FC993F-64AE-4D4D-9252-3B0B90C426D0}" type="slidenum">
              <a:rPr lang="en-US" smtClean="0"/>
              <a:t>‹#›</a:t>
            </a:fld>
            <a:endParaRPr lang="en-US"/>
          </a:p>
        </p:txBody>
      </p:sp>
    </p:spTree>
    <p:extLst>
      <p:ext uri="{BB962C8B-B14F-4D97-AF65-F5344CB8AC3E}">
        <p14:creationId xmlns:p14="http://schemas.microsoft.com/office/powerpoint/2010/main" val="1501957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E542F-CD80-4DEC-9F4F-71401B4163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38280BE-2999-4DEA-84A1-FB9435D66F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882051-65FF-4DC8-91B0-C1E0394882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0764779-977E-4AAC-A6F6-FACB487F2093}"/>
              </a:ext>
            </a:extLst>
          </p:cNvPr>
          <p:cNvSpPr>
            <a:spLocks noGrp="1"/>
          </p:cNvSpPr>
          <p:nvPr>
            <p:ph type="dt" sz="half" idx="10"/>
          </p:nvPr>
        </p:nvSpPr>
        <p:spPr/>
        <p:txBody>
          <a:bodyPr/>
          <a:lstStyle/>
          <a:p>
            <a:fld id="{5BA615F9-3A84-49D3-BCE0-A33FA4BB7615}" type="datetimeFigureOut">
              <a:rPr lang="en-US" smtClean="0"/>
              <a:t>12/29/2024</a:t>
            </a:fld>
            <a:endParaRPr lang="en-US"/>
          </a:p>
        </p:txBody>
      </p:sp>
      <p:sp>
        <p:nvSpPr>
          <p:cNvPr id="6" name="Footer Placeholder 5">
            <a:extLst>
              <a:ext uri="{FF2B5EF4-FFF2-40B4-BE49-F238E27FC236}">
                <a16:creationId xmlns:a16="http://schemas.microsoft.com/office/drawing/2014/main" id="{BCDF9E7A-EDE5-45BD-B573-28D168B47B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7323DF-1423-4597-84C5-157486DBDBCF}"/>
              </a:ext>
            </a:extLst>
          </p:cNvPr>
          <p:cNvSpPr>
            <a:spLocks noGrp="1"/>
          </p:cNvSpPr>
          <p:nvPr>
            <p:ph type="sldNum" sz="quarter" idx="12"/>
          </p:nvPr>
        </p:nvSpPr>
        <p:spPr/>
        <p:txBody>
          <a:bodyPr/>
          <a:lstStyle/>
          <a:p>
            <a:fld id="{81FC993F-64AE-4D4D-9252-3B0B90C426D0}" type="slidenum">
              <a:rPr lang="en-US" smtClean="0"/>
              <a:t>‹#›</a:t>
            </a:fld>
            <a:endParaRPr lang="en-US"/>
          </a:p>
        </p:txBody>
      </p:sp>
    </p:spTree>
    <p:extLst>
      <p:ext uri="{BB962C8B-B14F-4D97-AF65-F5344CB8AC3E}">
        <p14:creationId xmlns:p14="http://schemas.microsoft.com/office/powerpoint/2010/main" val="1205307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FF8DE-4354-44A3-A910-F189545B3E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47C5D5-51DD-49CE-95DC-DDE44764EA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1C7BAD-B7A4-4083-8841-FF8C4C03F9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9C2442B-9C76-4382-B4B7-B07DD1D275A7}"/>
              </a:ext>
            </a:extLst>
          </p:cNvPr>
          <p:cNvSpPr>
            <a:spLocks noGrp="1"/>
          </p:cNvSpPr>
          <p:nvPr>
            <p:ph type="dt" sz="half" idx="10"/>
          </p:nvPr>
        </p:nvSpPr>
        <p:spPr/>
        <p:txBody>
          <a:bodyPr/>
          <a:lstStyle/>
          <a:p>
            <a:fld id="{5BA615F9-3A84-49D3-BCE0-A33FA4BB7615}" type="datetimeFigureOut">
              <a:rPr lang="en-US" smtClean="0"/>
              <a:t>12/29/2024</a:t>
            </a:fld>
            <a:endParaRPr lang="en-US"/>
          </a:p>
        </p:txBody>
      </p:sp>
      <p:sp>
        <p:nvSpPr>
          <p:cNvPr id="6" name="Footer Placeholder 5">
            <a:extLst>
              <a:ext uri="{FF2B5EF4-FFF2-40B4-BE49-F238E27FC236}">
                <a16:creationId xmlns:a16="http://schemas.microsoft.com/office/drawing/2014/main" id="{6D376552-5E33-44E5-8771-D00B9289E8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1A1067-F242-4E04-8795-461C5D6274E4}"/>
              </a:ext>
            </a:extLst>
          </p:cNvPr>
          <p:cNvSpPr>
            <a:spLocks noGrp="1"/>
          </p:cNvSpPr>
          <p:nvPr>
            <p:ph type="sldNum" sz="quarter" idx="12"/>
          </p:nvPr>
        </p:nvSpPr>
        <p:spPr/>
        <p:txBody>
          <a:bodyPr/>
          <a:lstStyle/>
          <a:p>
            <a:fld id="{81FC993F-64AE-4D4D-9252-3B0B90C426D0}" type="slidenum">
              <a:rPr lang="en-US" smtClean="0"/>
              <a:t>‹#›</a:t>
            </a:fld>
            <a:endParaRPr lang="en-US"/>
          </a:p>
        </p:txBody>
      </p:sp>
    </p:spTree>
    <p:extLst>
      <p:ext uri="{BB962C8B-B14F-4D97-AF65-F5344CB8AC3E}">
        <p14:creationId xmlns:p14="http://schemas.microsoft.com/office/powerpoint/2010/main" val="2763241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AF2CAB-E96D-4BE3-949B-EC82108E33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A06FBE-5A38-45EF-9798-A31B3EE43A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60742A-5EF5-41A0-BFB0-A0839087E1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615F9-3A84-49D3-BCE0-A33FA4BB7615}" type="datetimeFigureOut">
              <a:rPr lang="en-US" smtClean="0"/>
              <a:t>12/29/2024</a:t>
            </a:fld>
            <a:endParaRPr lang="en-US"/>
          </a:p>
        </p:txBody>
      </p:sp>
      <p:sp>
        <p:nvSpPr>
          <p:cNvPr id="5" name="Footer Placeholder 4">
            <a:extLst>
              <a:ext uri="{FF2B5EF4-FFF2-40B4-BE49-F238E27FC236}">
                <a16:creationId xmlns:a16="http://schemas.microsoft.com/office/drawing/2014/main" id="{8F551F21-C9FF-4449-B1E5-3F9BFD7F69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FCF7591-4FC8-4C9E-B7A8-2A8E87D856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FC993F-64AE-4D4D-9252-3B0B90C426D0}" type="slidenum">
              <a:rPr lang="en-US" smtClean="0"/>
              <a:t>‹#›</a:t>
            </a:fld>
            <a:endParaRPr lang="en-US"/>
          </a:p>
        </p:txBody>
      </p:sp>
    </p:spTree>
    <p:extLst>
      <p:ext uri="{BB962C8B-B14F-4D97-AF65-F5344CB8AC3E}">
        <p14:creationId xmlns:p14="http://schemas.microsoft.com/office/powerpoint/2010/main" val="1479228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9A419349-E358-4476-B068-4868A78C3315}"/>
              </a:ext>
            </a:extLst>
          </p:cNvPr>
          <p:cNvPicPr>
            <a:picLocks noChangeAspect="1"/>
          </p:cNvPicPr>
          <p:nvPr/>
        </p:nvPicPr>
        <p:blipFill>
          <a:blip r:embed="rId2">
            <a:extLst>
              <a:ext uri="{28A0092B-C50C-407E-A947-70E740481C1C}">
                <a14:useLocalDpi xmlns:a14="http://schemas.microsoft.com/office/drawing/2010/main" val="0"/>
              </a:ext>
            </a:extLst>
          </a:blip>
          <a:srcRect t="5981"/>
          <a:stretch/>
        </p:blipFill>
        <p:spPr>
          <a:xfrm>
            <a:off x="0" y="0"/>
            <a:ext cx="12192000" cy="6858000"/>
          </a:xfrm>
          <a:prstGeom prst="rect">
            <a:avLst/>
          </a:prstGeom>
        </p:spPr>
      </p:pic>
    </p:spTree>
    <p:extLst>
      <p:ext uri="{BB962C8B-B14F-4D97-AF65-F5344CB8AC3E}">
        <p14:creationId xmlns:p14="http://schemas.microsoft.com/office/powerpoint/2010/main" val="2006193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B80CEA0-ABDA-4C7F-A369-CED31E09CF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524001" y="100362"/>
            <a:ext cx="9144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How is Zion Built?</a:t>
            </a:r>
          </a:p>
        </p:txBody>
      </p:sp>
      <p:sp>
        <p:nvSpPr>
          <p:cNvPr id="14" name="Rectangle 13"/>
          <p:cNvSpPr/>
          <p:nvPr/>
        </p:nvSpPr>
        <p:spPr>
          <a:xfrm>
            <a:off x="5019950" y="2473653"/>
            <a:ext cx="4770793" cy="3046988"/>
          </a:xfrm>
          <a:prstGeom prst="rect">
            <a:avLst/>
          </a:prstGeom>
        </p:spPr>
        <p:txBody>
          <a:bodyPr wrap="square">
            <a:spAutoFit/>
          </a:bodyPr>
          <a:lstStyle/>
          <a:p>
            <a:pPr fontAlgn="base"/>
            <a:r>
              <a:rPr lang="en-US" sz="3200" i="1" dirty="0">
                <a:solidFill>
                  <a:schemeClr val="bg1"/>
                </a:solidFill>
              </a:rPr>
              <a:t>And Zion cannot be built up unless it is by the principles of the law of the celestial kingdom; otherwise I cannot receive her unto myself.</a:t>
            </a:r>
          </a:p>
        </p:txBody>
      </p:sp>
      <p:grpSp>
        <p:nvGrpSpPr>
          <p:cNvPr id="15" name="Group 14"/>
          <p:cNvGrpSpPr/>
          <p:nvPr/>
        </p:nvGrpSpPr>
        <p:grpSpPr>
          <a:xfrm>
            <a:off x="2163645" y="1733349"/>
            <a:ext cx="1895771" cy="1911782"/>
            <a:chOff x="601508" y="1116024"/>
            <a:chExt cx="1895771" cy="1911782"/>
          </a:xfrm>
        </p:grpSpPr>
        <p:pic>
          <p:nvPicPr>
            <p:cNvPr id="2052"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508" y="1116024"/>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39120" y="1810827"/>
              <a:ext cx="1658159" cy="400110"/>
            </a:xfrm>
            <a:prstGeom prst="rect">
              <a:avLst/>
            </a:prstGeom>
            <a:noFill/>
          </p:spPr>
          <p:txBody>
            <a:bodyPr wrap="square" rtlCol="0">
              <a:spAutoFit/>
            </a:bodyPr>
            <a:lstStyle/>
            <a:p>
              <a:r>
                <a:rPr lang="en-US" sz="2000" dirty="0">
                  <a:solidFill>
                    <a:schemeClr val="bg1"/>
                  </a:solidFill>
                </a:rPr>
                <a:t>D&amp;C 105:5</a:t>
              </a:r>
            </a:p>
          </p:txBody>
        </p:sp>
      </p:grpSp>
    </p:spTree>
    <p:extLst>
      <p:ext uri="{BB962C8B-B14F-4D97-AF65-F5344CB8AC3E}">
        <p14:creationId xmlns:p14="http://schemas.microsoft.com/office/powerpoint/2010/main" val="4244905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8" name="Picture 297">
            <a:extLst>
              <a:ext uri="{FF2B5EF4-FFF2-40B4-BE49-F238E27FC236}">
                <a16:creationId xmlns:a16="http://schemas.microsoft.com/office/drawing/2014/main" id="{04C5AE40-2F11-4FC4-B625-DDFEE10B8B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524001" y="100362"/>
            <a:ext cx="9144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How is Zion Built?</a:t>
            </a:r>
          </a:p>
        </p:txBody>
      </p:sp>
      <p:grpSp>
        <p:nvGrpSpPr>
          <p:cNvPr id="15" name="Group 14"/>
          <p:cNvGrpSpPr/>
          <p:nvPr/>
        </p:nvGrpSpPr>
        <p:grpSpPr>
          <a:xfrm>
            <a:off x="1916688" y="1341338"/>
            <a:ext cx="1770643" cy="1911782"/>
            <a:chOff x="601508" y="1116024"/>
            <a:chExt cx="1770643" cy="1911782"/>
          </a:xfrm>
        </p:grpSpPr>
        <p:pic>
          <p:nvPicPr>
            <p:cNvPr id="2052"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508" y="1116024"/>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13991" y="1796757"/>
              <a:ext cx="1658159" cy="400110"/>
            </a:xfrm>
            <a:prstGeom prst="rect">
              <a:avLst/>
            </a:prstGeom>
            <a:noFill/>
          </p:spPr>
          <p:txBody>
            <a:bodyPr wrap="square" rtlCol="0">
              <a:spAutoFit/>
            </a:bodyPr>
            <a:lstStyle/>
            <a:p>
              <a:r>
                <a:rPr lang="en-US" sz="2000" dirty="0">
                  <a:solidFill>
                    <a:schemeClr val="bg1"/>
                  </a:solidFill>
                </a:rPr>
                <a:t>D&amp;C 82:14-19</a:t>
              </a:r>
            </a:p>
          </p:txBody>
        </p:sp>
      </p:grpSp>
      <p:grpSp>
        <p:nvGrpSpPr>
          <p:cNvPr id="8" name="Group 7"/>
          <p:cNvGrpSpPr/>
          <p:nvPr/>
        </p:nvGrpSpPr>
        <p:grpSpPr>
          <a:xfrm>
            <a:off x="8387648" y="1216386"/>
            <a:ext cx="1770643" cy="1911782"/>
            <a:chOff x="601508" y="1116024"/>
            <a:chExt cx="1770643" cy="1911782"/>
          </a:xfrm>
        </p:grpSpPr>
        <p:pic>
          <p:nvPicPr>
            <p:cNvPr id="9"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508" y="1116024"/>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713991" y="1796757"/>
              <a:ext cx="1658159" cy="400110"/>
            </a:xfrm>
            <a:prstGeom prst="rect">
              <a:avLst/>
            </a:prstGeom>
            <a:noFill/>
          </p:spPr>
          <p:txBody>
            <a:bodyPr wrap="square" rtlCol="0">
              <a:spAutoFit/>
            </a:bodyPr>
            <a:lstStyle/>
            <a:p>
              <a:r>
                <a:rPr lang="en-US" sz="2000" dirty="0">
                  <a:solidFill>
                    <a:schemeClr val="bg1"/>
                  </a:solidFill>
                </a:rPr>
                <a:t>D&amp;C 97:10-16</a:t>
              </a:r>
            </a:p>
          </p:txBody>
        </p:sp>
      </p:grpSp>
      <p:grpSp>
        <p:nvGrpSpPr>
          <p:cNvPr id="11" name="Group 10"/>
          <p:cNvGrpSpPr/>
          <p:nvPr/>
        </p:nvGrpSpPr>
        <p:grpSpPr>
          <a:xfrm>
            <a:off x="1972928" y="4346912"/>
            <a:ext cx="1797587" cy="1911782"/>
            <a:chOff x="601508" y="1116024"/>
            <a:chExt cx="1797587" cy="1911782"/>
          </a:xfrm>
        </p:grpSpPr>
        <p:pic>
          <p:nvPicPr>
            <p:cNvPr id="12"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508" y="1116024"/>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713991" y="1796757"/>
              <a:ext cx="1685104" cy="707886"/>
            </a:xfrm>
            <a:prstGeom prst="rect">
              <a:avLst/>
            </a:prstGeom>
            <a:noFill/>
          </p:spPr>
          <p:txBody>
            <a:bodyPr wrap="square" rtlCol="0">
              <a:spAutoFit/>
            </a:bodyPr>
            <a:lstStyle/>
            <a:p>
              <a:pPr algn="ctr"/>
              <a:r>
                <a:rPr lang="en-US" sz="2000" dirty="0">
                  <a:solidFill>
                    <a:schemeClr val="bg1"/>
                  </a:solidFill>
                </a:rPr>
                <a:t>D&amp;C 97:21-22, 25-27</a:t>
              </a:r>
            </a:p>
          </p:txBody>
        </p:sp>
      </p:grpSp>
      <p:grpSp>
        <p:nvGrpSpPr>
          <p:cNvPr id="16" name="Group 15"/>
          <p:cNvGrpSpPr/>
          <p:nvPr/>
        </p:nvGrpSpPr>
        <p:grpSpPr>
          <a:xfrm>
            <a:off x="8443888" y="4274236"/>
            <a:ext cx="1770643" cy="1911782"/>
            <a:chOff x="601508" y="1116024"/>
            <a:chExt cx="1770643" cy="1911782"/>
          </a:xfrm>
        </p:grpSpPr>
        <p:pic>
          <p:nvPicPr>
            <p:cNvPr id="17"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508" y="1116024"/>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713991" y="1796757"/>
              <a:ext cx="1658159" cy="400110"/>
            </a:xfrm>
            <a:prstGeom prst="rect">
              <a:avLst/>
            </a:prstGeom>
            <a:noFill/>
          </p:spPr>
          <p:txBody>
            <a:bodyPr wrap="square" rtlCol="0">
              <a:spAutoFit/>
            </a:bodyPr>
            <a:lstStyle/>
            <a:p>
              <a:r>
                <a:rPr lang="en-US" sz="2000" dirty="0">
                  <a:solidFill>
                    <a:schemeClr val="bg1"/>
                  </a:solidFill>
                </a:rPr>
                <a:t>D&amp;C 133:4-9</a:t>
              </a:r>
            </a:p>
          </p:txBody>
        </p:sp>
      </p:grpSp>
      <p:grpSp>
        <p:nvGrpSpPr>
          <p:cNvPr id="3" name="Group 2"/>
          <p:cNvGrpSpPr/>
          <p:nvPr/>
        </p:nvGrpSpPr>
        <p:grpSpPr>
          <a:xfrm>
            <a:off x="3685284" y="1560694"/>
            <a:ext cx="1764859" cy="1618741"/>
            <a:chOff x="2161283" y="1560693"/>
            <a:chExt cx="1764859" cy="1618741"/>
          </a:xfrm>
        </p:grpSpPr>
        <p:grpSp>
          <p:nvGrpSpPr>
            <p:cNvPr id="19" name="Group 32"/>
            <p:cNvGrpSpPr/>
            <p:nvPr/>
          </p:nvGrpSpPr>
          <p:grpSpPr>
            <a:xfrm flipH="1">
              <a:off x="2376417" y="1560693"/>
              <a:ext cx="745834" cy="1223168"/>
              <a:chOff x="1447800" y="1600200"/>
              <a:chExt cx="1905000" cy="3124200"/>
            </a:xfrm>
          </p:grpSpPr>
          <p:sp>
            <p:nvSpPr>
              <p:cNvPr id="20" name="Can 19"/>
              <p:cNvSpPr/>
              <p:nvPr/>
            </p:nvSpPr>
            <p:spPr>
              <a:xfrm>
                <a:off x="1447800" y="1600200"/>
                <a:ext cx="1905000" cy="3124200"/>
              </a:xfrm>
              <a:prstGeom prst="can">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owchart: Stored Data 20"/>
              <p:cNvSpPr/>
              <p:nvPr/>
            </p:nvSpPr>
            <p:spPr>
              <a:xfrm rot="16200000">
                <a:off x="1485900" y="2247900"/>
                <a:ext cx="1828800" cy="1905000"/>
              </a:xfrm>
              <a:prstGeom prst="flowChartOnlineStorag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1523999" y="2667000"/>
                <a:ext cx="1828801" cy="1021956"/>
              </a:xfrm>
              <a:prstGeom prst="rect">
                <a:avLst/>
              </a:prstGeom>
              <a:noFill/>
            </p:spPr>
            <p:txBody>
              <a:bodyPr wrap="square" rtlCol="0">
                <a:spAutoFit/>
              </a:bodyPr>
              <a:lstStyle/>
              <a:p>
                <a:r>
                  <a:rPr lang="en-US" sz="2000" dirty="0"/>
                  <a:t>Food</a:t>
                </a:r>
              </a:p>
            </p:txBody>
          </p:sp>
        </p:grpSp>
        <p:grpSp>
          <p:nvGrpSpPr>
            <p:cNvPr id="23" name="Group 22"/>
            <p:cNvGrpSpPr/>
            <p:nvPr/>
          </p:nvGrpSpPr>
          <p:grpSpPr>
            <a:xfrm>
              <a:off x="3122251" y="1683842"/>
              <a:ext cx="697291" cy="1048215"/>
              <a:chOff x="5943600" y="4419600"/>
              <a:chExt cx="1371600" cy="2061882"/>
            </a:xfrm>
          </p:grpSpPr>
          <p:sp>
            <p:nvSpPr>
              <p:cNvPr id="24" name="Rounded Rectangle 23"/>
              <p:cNvSpPr/>
              <p:nvPr/>
            </p:nvSpPr>
            <p:spPr>
              <a:xfrm>
                <a:off x="6019800" y="4572000"/>
                <a:ext cx="1219200" cy="1905000"/>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p:nvSpPr>
            <p:spPr>
              <a:xfrm>
                <a:off x="5943600" y="4419600"/>
                <a:ext cx="1371600" cy="3048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p:nvPr/>
            </p:nvCxnSpPr>
            <p:spPr>
              <a:xfrm>
                <a:off x="60960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1722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2484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63246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4008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64770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65532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6294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7056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7818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68580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9342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0104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0866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71628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2390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019800" y="44196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6096000" y="6172200"/>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6418729" y="6176682"/>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6714564" y="6172200"/>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6938683" y="6001870"/>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6580094" y="5939117"/>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6284259" y="5939118"/>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6033247" y="5795682"/>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6920753" y="5697071"/>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6624918" y="5643282"/>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6320118" y="5652248"/>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6069106" y="5499848"/>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6347011" y="5365377"/>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6633882" y="5356412"/>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6929718" y="5383306"/>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6060141" y="5212977"/>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6324600" y="5105400"/>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6019800" y="4953000"/>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6642847" y="5078506"/>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6934200" y="5105400"/>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6831106" y="4827494"/>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6454588" y="4827494"/>
                <a:ext cx="304800" cy="3048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p:cNvGrpSpPr/>
            <p:nvPr/>
          </p:nvGrpSpPr>
          <p:grpSpPr>
            <a:xfrm>
              <a:off x="2794512" y="2204830"/>
              <a:ext cx="541939" cy="812909"/>
              <a:chOff x="6553200" y="4572000"/>
              <a:chExt cx="1371600" cy="2057400"/>
            </a:xfrm>
          </p:grpSpPr>
          <p:sp>
            <p:nvSpPr>
              <p:cNvPr id="65" name="Rounded Rectangle 64"/>
              <p:cNvSpPr/>
              <p:nvPr/>
            </p:nvSpPr>
            <p:spPr>
              <a:xfrm>
                <a:off x="6629400" y="4724400"/>
                <a:ext cx="1219200" cy="1905000"/>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ounded Rectangle 65"/>
              <p:cNvSpPr/>
              <p:nvPr/>
            </p:nvSpPr>
            <p:spPr>
              <a:xfrm>
                <a:off x="6553200" y="4572000"/>
                <a:ext cx="1371600" cy="3048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Connector 66"/>
              <p:cNvCxnSpPr/>
              <p:nvPr/>
            </p:nvCxnSpPr>
            <p:spPr>
              <a:xfrm>
                <a:off x="67056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67818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68580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69342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70104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70866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71628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72390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73152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73914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74676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75438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76200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76962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77724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78486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6629400" y="4572000"/>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Oval 83"/>
              <p:cNvSpPr/>
              <p:nvPr/>
            </p:nvSpPr>
            <p:spPr>
              <a:xfrm>
                <a:off x="6705600" y="6477000"/>
                <a:ext cx="228600" cy="152400"/>
              </a:xfrm>
              <a:prstGeom prst="ellipse">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flipV="1">
                <a:off x="6934200" y="6477000"/>
                <a:ext cx="228600" cy="152400"/>
              </a:xfrm>
              <a:prstGeom prst="ellipse">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7162800" y="6477000"/>
                <a:ext cx="228600" cy="152400"/>
              </a:xfrm>
              <a:prstGeom prst="ellipse">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7391400" y="6477000"/>
                <a:ext cx="228600" cy="152400"/>
              </a:xfrm>
              <a:prstGeom prst="ellipse">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7620000" y="6400800"/>
                <a:ext cx="228600" cy="152400"/>
              </a:xfrm>
              <a:prstGeom prst="ellipse">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6858000" y="6324600"/>
                <a:ext cx="228600" cy="152400"/>
              </a:xfrm>
              <a:prstGeom prst="ellipse">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rot="20644001">
                <a:off x="7162800" y="6324600"/>
                <a:ext cx="228600" cy="152400"/>
              </a:xfrm>
              <a:prstGeom prst="ellipse">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7391400" y="6324600"/>
                <a:ext cx="228600" cy="152400"/>
              </a:xfrm>
              <a:prstGeom prst="ellipse">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rot="18275754">
                <a:off x="6651812" y="6288741"/>
                <a:ext cx="228600" cy="152400"/>
              </a:xfrm>
              <a:prstGeom prst="ellipse">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6651812" y="6091518"/>
                <a:ext cx="228600" cy="152400"/>
              </a:xfrm>
              <a:prstGeom prst="ellipse">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rot="1205643">
                <a:off x="7315200" y="6172200"/>
                <a:ext cx="228600" cy="152400"/>
              </a:xfrm>
              <a:prstGeom prst="ellipse">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6858000" y="6172200"/>
                <a:ext cx="228600" cy="152400"/>
              </a:xfrm>
              <a:prstGeom prst="ellipse">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rot="19150032">
                <a:off x="7086600" y="6172200"/>
                <a:ext cx="228600" cy="152400"/>
              </a:xfrm>
              <a:prstGeom prst="ellipse">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rot="1922870">
                <a:off x="7566815" y="6221237"/>
                <a:ext cx="228600" cy="152400"/>
              </a:xfrm>
              <a:prstGeom prst="ellipse">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8" name="Group 97"/>
            <p:cNvGrpSpPr/>
            <p:nvPr/>
          </p:nvGrpSpPr>
          <p:grpSpPr>
            <a:xfrm rot="20825068">
              <a:off x="2161283" y="2328723"/>
              <a:ext cx="571276" cy="685800"/>
              <a:chOff x="5486400" y="381000"/>
              <a:chExt cx="571276" cy="685800"/>
            </a:xfrm>
          </p:grpSpPr>
          <p:sp>
            <p:nvSpPr>
              <p:cNvPr id="99" name="Rounded Rectangle 98"/>
              <p:cNvSpPr/>
              <p:nvPr/>
            </p:nvSpPr>
            <p:spPr>
              <a:xfrm>
                <a:off x="5715000" y="381000"/>
                <a:ext cx="76200" cy="304800"/>
              </a:xfrm>
              <a:prstGeom prst="roundRect">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5486400" y="609600"/>
                <a:ext cx="533400" cy="4572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ound Diagonal Corner Rectangle 100"/>
              <p:cNvSpPr/>
              <p:nvPr/>
            </p:nvSpPr>
            <p:spPr>
              <a:xfrm>
                <a:off x="5486400" y="457200"/>
                <a:ext cx="304800" cy="228600"/>
              </a:xfrm>
              <a:prstGeom prst="round2DiagRect">
                <a:avLst>
                  <a:gd name="adj1" fmla="val 16667"/>
                  <a:gd name="adj2" fmla="val 50000"/>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ound Diagonal Corner Rectangle 101"/>
              <p:cNvSpPr/>
              <p:nvPr/>
            </p:nvSpPr>
            <p:spPr>
              <a:xfrm rot="19221121">
                <a:off x="5752876" y="528150"/>
                <a:ext cx="304800" cy="228600"/>
              </a:xfrm>
              <a:prstGeom prst="round2DiagRect">
                <a:avLst>
                  <a:gd name="adj1" fmla="val 16667"/>
                  <a:gd name="adj2" fmla="val 50000"/>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102"/>
            <p:cNvGrpSpPr/>
            <p:nvPr/>
          </p:nvGrpSpPr>
          <p:grpSpPr>
            <a:xfrm rot="1928940">
              <a:off x="3208090" y="2493107"/>
              <a:ext cx="718052" cy="686327"/>
              <a:chOff x="4419600" y="316004"/>
              <a:chExt cx="2362200" cy="2046196"/>
            </a:xfrm>
          </p:grpSpPr>
          <p:sp>
            <p:nvSpPr>
              <p:cNvPr id="104" name="Wave 103"/>
              <p:cNvSpPr/>
              <p:nvPr/>
            </p:nvSpPr>
            <p:spPr>
              <a:xfrm>
                <a:off x="5486400" y="457200"/>
                <a:ext cx="1295400" cy="685800"/>
              </a:xfrm>
              <a:prstGeom prst="wave">
                <a:avLst>
                  <a:gd name="adj1" fmla="val 12500"/>
                  <a:gd name="adj2" fmla="val -10000"/>
                </a:avLst>
              </a:prstGeom>
              <a:solidFill>
                <a:srgbClr val="92D05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Wave 104"/>
              <p:cNvSpPr/>
              <p:nvPr/>
            </p:nvSpPr>
            <p:spPr>
              <a:xfrm rot="19431635">
                <a:off x="5182999" y="316004"/>
                <a:ext cx="1295400" cy="685800"/>
              </a:xfrm>
              <a:prstGeom prst="wave">
                <a:avLst>
                  <a:gd name="adj1" fmla="val 12500"/>
                  <a:gd name="adj2" fmla="val -10000"/>
                </a:avLst>
              </a:prstGeom>
              <a:solidFill>
                <a:srgbClr val="92D05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4495800" y="1143000"/>
                <a:ext cx="685800" cy="685800"/>
              </a:xfrm>
              <a:prstGeom prst="ellipse">
                <a:avLst/>
              </a:prstGeom>
              <a:solidFill>
                <a:schemeClr val="accent4">
                  <a:lumMod val="60000"/>
                  <a:lumOff val="4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4419600" y="1676400"/>
                <a:ext cx="685800" cy="685800"/>
              </a:xfrm>
              <a:prstGeom prst="ellipse">
                <a:avLst/>
              </a:prstGeom>
              <a:solidFill>
                <a:schemeClr val="accent4">
                  <a:lumMod val="60000"/>
                  <a:lumOff val="4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a:off x="5029200" y="1371600"/>
                <a:ext cx="685800" cy="685800"/>
              </a:xfrm>
              <a:prstGeom prst="ellipse">
                <a:avLst/>
              </a:prstGeom>
              <a:solidFill>
                <a:schemeClr val="accent4">
                  <a:lumMod val="60000"/>
                  <a:lumOff val="4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4648200" y="609600"/>
                <a:ext cx="685800" cy="685800"/>
              </a:xfrm>
              <a:prstGeom prst="ellipse">
                <a:avLst/>
              </a:prstGeom>
              <a:solidFill>
                <a:schemeClr val="accent4">
                  <a:lumMod val="60000"/>
                  <a:lumOff val="4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val 109"/>
              <p:cNvSpPr/>
              <p:nvPr/>
            </p:nvSpPr>
            <p:spPr>
              <a:xfrm>
                <a:off x="5029200" y="914400"/>
                <a:ext cx="685800" cy="685800"/>
              </a:xfrm>
              <a:prstGeom prst="ellipse">
                <a:avLst/>
              </a:prstGeom>
              <a:solidFill>
                <a:schemeClr val="accent4">
                  <a:lumMod val="60000"/>
                  <a:lumOff val="4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Oval 110"/>
              <p:cNvSpPr/>
              <p:nvPr/>
            </p:nvSpPr>
            <p:spPr>
              <a:xfrm>
                <a:off x="5562600" y="990600"/>
                <a:ext cx="685800" cy="685800"/>
              </a:xfrm>
              <a:prstGeom prst="ellipse">
                <a:avLst/>
              </a:prstGeom>
              <a:solidFill>
                <a:schemeClr val="accent4">
                  <a:lumMod val="60000"/>
                  <a:lumOff val="4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a:off x="5029200" y="457200"/>
                <a:ext cx="685800" cy="685800"/>
              </a:xfrm>
              <a:prstGeom prst="ellipse">
                <a:avLst/>
              </a:prstGeom>
              <a:solidFill>
                <a:schemeClr val="accent4">
                  <a:lumMod val="60000"/>
                  <a:lumOff val="4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5486400" y="457200"/>
                <a:ext cx="685800" cy="685800"/>
              </a:xfrm>
              <a:prstGeom prst="ellipse">
                <a:avLst/>
              </a:prstGeom>
              <a:solidFill>
                <a:schemeClr val="accent4">
                  <a:lumMod val="60000"/>
                  <a:lumOff val="4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15" name="Group 114"/>
          <p:cNvGrpSpPr/>
          <p:nvPr/>
        </p:nvGrpSpPr>
        <p:grpSpPr>
          <a:xfrm>
            <a:off x="6658370" y="776579"/>
            <a:ext cx="1752880" cy="2912874"/>
            <a:chOff x="228600" y="573741"/>
            <a:chExt cx="3048000" cy="5065059"/>
          </a:xfrm>
        </p:grpSpPr>
        <p:grpSp>
          <p:nvGrpSpPr>
            <p:cNvPr id="116" name="Group 115"/>
            <p:cNvGrpSpPr/>
            <p:nvPr/>
          </p:nvGrpSpPr>
          <p:grpSpPr>
            <a:xfrm>
              <a:off x="228600" y="1256634"/>
              <a:ext cx="3048000" cy="4382166"/>
              <a:chOff x="4114800" y="502025"/>
              <a:chExt cx="4472382" cy="6225987"/>
            </a:xfrm>
          </p:grpSpPr>
          <p:sp>
            <p:nvSpPr>
              <p:cNvPr id="122" name="Rectangle 121"/>
              <p:cNvSpPr/>
              <p:nvPr/>
            </p:nvSpPr>
            <p:spPr>
              <a:xfrm rot="5400000" flipH="1">
                <a:off x="6172200" y="5257800"/>
                <a:ext cx="228600" cy="2667000"/>
              </a:xfrm>
              <a:prstGeom prst="rect">
                <a:avLst/>
              </a:prstGeom>
              <a:solidFill>
                <a:schemeClr val="bg1">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3" name="Group 122"/>
              <p:cNvGrpSpPr/>
              <p:nvPr/>
            </p:nvGrpSpPr>
            <p:grpSpPr>
              <a:xfrm>
                <a:off x="6019801" y="914400"/>
                <a:ext cx="609600" cy="914400"/>
                <a:chOff x="4142110" y="1523505"/>
                <a:chExt cx="838200" cy="1145410"/>
              </a:xfrm>
            </p:grpSpPr>
            <p:sp>
              <p:nvSpPr>
                <p:cNvPr id="273" name="Chord 272"/>
                <p:cNvSpPr/>
                <p:nvPr/>
              </p:nvSpPr>
              <p:spPr>
                <a:xfrm rot="4302055">
                  <a:off x="4256410" y="1876032"/>
                  <a:ext cx="1066800" cy="381000"/>
                </a:xfrm>
                <a:prstGeom prst="chord">
                  <a:avLst>
                    <a:gd name="adj1" fmla="val 2233702"/>
                    <a:gd name="adj2" fmla="val 19460511"/>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Chord 273"/>
                <p:cNvSpPr/>
                <p:nvPr/>
              </p:nvSpPr>
              <p:spPr>
                <a:xfrm rot="6646644">
                  <a:off x="3799210" y="1876032"/>
                  <a:ext cx="1066800" cy="381000"/>
                </a:xfrm>
                <a:prstGeom prst="chord">
                  <a:avLst>
                    <a:gd name="adj1" fmla="val 2233702"/>
                    <a:gd name="adj2" fmla="val 19460511"/>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5" name="Chord 274"/>
                <p:cNvSpPr/>
                <p:nvPr/>
              </p:nvSpPr>
              <p:spPr>
                <a:xfrm rot="5222268">
                  <a:off x="4023672" y="1905710"/>
                  <a:ext cx="1145410" cy="381000"/>
                </a:xfrm>
                <a:prstGeom prst="chord">
                  <a:avLst>
                    <a:gd name="adj1" fmla="val 2233702"/>
                    <a:gd name="adj2" fmla="val 19460511"/>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4" name="Rectangle 123"/>
              <p:cNvSpPr/>
              <p:nvPr/>
            </p:nvSpPr>
            <p:spPr>
              <a:xfrm>
                <a:off x="6019801" y="1447800"/>
                <a:ext cx="609600" cy="125954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5943600" y="2362200"/>
                <a:ext cx="806825" cy="148814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5029200" y="4114800"/>
                <a:ext cx="2563906" cy="24384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7" name="Group 126"/>
              <p:cNvGrpSpPr/>
              <p:nvPr/>
            </p:nvGrpSpPr>
            <p:grpSpPr>
              <a:xfrm>
                <a:off x="4953000" y="3352800"/>
                <a:ext cx="2709339" cy="762001"/>
                <a:chOff x="4807567" y="815786"/>
                <a:chExt cx="2709339" cy="762001"/>
              </a:xfrm>
            </p:grpSpPr>
            <p:sp>
              <p:nvSpPr>
                <p:cNvPr id="271" name="Isosceles Triangle 270"/>
                <p:cNvSpPr/>
                <p:nvPr/>
              </p:nvSpPr>
              <p:spPr>
                <a:xfrm>
                  <a:off x="4807567" y="815786"/>
                  <a:ext cx="2709339" cy="762001"/>
                </a:xfrm>
                <a:prstGeom prst="triangl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Isosceles Triangle 271"/>
                <p:cNvSpPr/>
                <p:nvPr/>
              </p:nvSpPr>
              <p:spPr>
                <a:xfrm>
                  <a:off x="5105400" y="914400"/>
                  <a:ext cx="2167467" cy="609600"/>
                </a:xfrm>
                <a:prstGeom prst="triangl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8" name="Group 127"/>
              <p:cNvGrpSpPr/>
              <p:nvPr/>
            </p:nvGrpSpPr>
            <p:grpSpPr>
              <a:xfrm>
                <a:off x="5921188" y="2129118"/>
                <a:ext cx="829236" cy="259976"/>
                <a:chOff x="4379259" y="923365"/>
                <a:chExt cx="918882" cy="389964"/>
              </a:xfrm>
            </p:grpSpPr>
            <p:sp>
              <p:nvSpPr>
                <p:cNvPr id="265" name="Rectangle 264"/>
                <p:cNvSpPr/>
                <p:nvPr/>
              </p:nvSpPr>
              <p:spPr>
                <a:xfrm>
                  <a:off x="4419600" y="990600"/>
                  <a:ext cx="838200" cy="3048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Rectangle 265"/>
                <p:cNvSpPr/>
                <p:nvPr/>
              </p:nvSpPr>
              <p:spPr>
                <a:xfrm flipH="1">
                  <a:off x="4572000" y="990600"/>
                  <a:ext cx="76200" cy="3048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Rectangle 266"/>
                <p:cNvSpPr/>
                <p:nvPr/>
              </p:nvSpPr>
              <p:spPr>
                <a:xfrm flipH="1">
                  <a:off x="4787153" y="1008529"/>
                  <a:ext cx="76200" cy="3048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Rectangle 267"/>
                <p:cNvSpPr/>
                <p:nvPr/>
              </p:nvSpPr>
              <p:spPr>
                <a:xfrm flipH="1">
                  <a:off x="5033682" y="1008529"/>
                  <a:ext cx="76200" cy="3048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9" name="Rectangle 268"/>
                <p:cNvSpPr/>
                <p:nvPr/>
              </p:nvSpPr>
              <p:spPr>
                <a:xfrm flipH="1">
                  <a:off x="4379259" y="923365"/>
                  <a:ext cx="67235" cy="3720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Rectangle 269"/>
                <p:cNvSpPr/>
                <p:nvPr/>
              </p:nvSpPr>
              <p:spPr>
                <a:xfrm flipH="1">
                  <a:off x="5230906" y="923365"/>
                  <a:ext cx="67235" cy="3720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9" name="Flowchart: Delay 128"/>
              <p:cNvSpPr/>
              <p:nvPr/>
            </p:nvSpPr>
            <p:spPr>
              <a:xfrm rot="16200000">
                <a:off x="5867400" y="1752600"/>
                <a:ext cx="609600" cy="152400"/>
              </a:xfrm>
              <a:prstGeom prst="flowChartDelay">
                <a:avLst/>
              </a:prstGeom>
              <a:solidFill>
                <a:schemeClr val="tx1">
                  <a:lumMod val="75000"/>
                  <a:lumOff val="2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lowchart: Delay 129"/>
              <p:cNvSpPr/>
              <p:nvPr/>
            </p:nvSpPr>
            <p:spPr>
              <a:xfrm rot="16200000">
                <a:off x="6145306" y="1743635"/>
                <a:ext cx="609600" cy="152400"/>
              </a:xfrm>
              <a:prstGeom prst="flowChartDelay">
                <a:avLst/>
              </a:prstGeom>
              <a:solidFill>
                <a:schemeClr val="tx1">
                  <a:lumMod val="75000"/>
                  <a:lumOff val="2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ounded Rectangle 130"/>
              <p:cNvSpPr/>
              <p:nvPr/>
            </p:nvSpPr>
            <p:spPr>
              <a:xfrm>
                <a:off x="6248400" y="533400"/>
                <a:ext cx="152400" cy="457200"/>
              </a:xfrm>
              <a:prstGeom prst="roundRect">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6212541" y="883025"/>
                <a:ext cx="228600" cy="85164"/>
              </a:xfrm>
              <a:prstGeom prst="ellipse">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6208059" y="502025"/>
                <a:ext cx="228600" cy="85164"/>
              </a:xfrm>
              <a:prstGeom prst="ellipse">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4" name="Group 133"/>
              <p:cNvGrpSpPr/>
              <p:nvPr/>
            </p:nvGrpSpPr>
            <p:grpSpPr>
              <a:xfrm>
                <a:off x="6001870" y="3653117"/>
                <a:ext cx="609601" cy="304801"/>
                <a:chOff x="3657599" y="1676399"/>
                <a:chExt cx="1488141" cy="1030941"/>
              </a:xfrm>
            </p:grpSpPr>
            <p:sp>
              <p:nvSpPr>
                <p:cNvPr id="259" name="Oval 258"/>
                <p:cNvSpPr/>
                <p:nvPr/>
              </p:nvSpPr>
              <p:spPr>
                <a:xfrm>
                  <a:off x="3657599" y="1676399"/>
                  <a:ext cx="1488141" cy="1030941"/>
                </a:xfrm>
                <a:prstGeom prst="ellipse">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0" name="Straight Connector 259"/>
                <p:cNvCxnSpPr>
                  <a:stCxn id="259" idx="0"/>
                  <a:endCxn id="259" idx="4"/>
                </p:cNvCxnSpPr>
                <p:nvPr/>
              </p:nvCxnSpPr>
              <p:spPr>
                <a:xfrm>
                  <a:off x="4401670" y="1676399"/>
                  <a:ext cx="0" cy="103094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1" name="Straight Connector 260"/>
                <p:cNvCxnSpPr>
                  <a:stCxn id="259" idx="2"/>
                  <a:endCxn id="259" idx="6"/>
                </p:cNvCxnSpPr>
                <p:nvPr/>
              </p:nvCxnSpPr>
              <p:spPr>
                <a:xfrm>
                  <a:off x="3657599" y="2191870"/>
                  <a:ext cx="148814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2" name="Straight Connector 261"/>
                <p:cNvCxnSpPr>
                  <a:stCxn id="259" idx="7"/>
                  <a:endCxn id="259" idx="3"/>
                </p:cNvCxnSpPr>
                <p:nvPr/>
              </p:nvCxnSpPr>
              <p:spPr>
                <a:xfrm flipH="1">
                  <a:off x="3875532" y="1827377"/>
                  <a:ext cx="1052275" cy="728985"/>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3" name="Straight Connector 262"/>
                <p:cNvCxnSpPr>
                  <a:stCxn id="259" idx="1"/>
                  <a:endCxn id="259" idx="5"/>
                </p:cNvCxnSpPr>
                <p:nvPr/>
              </p:nvCxnSpPr>
              <p:spPr>
                <a:xfrm>
                  <a:off x="3875532" y="1827377"/>
                  <a:ext cx="1052275" cy="728985"/>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64" name="Oval 263"/>
                <p:cNvSpPr/>
                <p:nvPr/>
              </p:nvSpPr>
              <p:spPr>
                <a:xfrm>
                  <a:off x="4231341" y="2106706"/>
                  <a:ext cx="304800" cy="1524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5" name="Group 134"/>
              <p:cNvGrpSpPr/>
              <p:nvPr/>
            </p:nvGrpSpPr>
            <p:grpSpPr>
              <a:xfrm>
                <a:off x="6104965" y="4679576"/>
                <a:ext cx="528917" cy="733660"/>
                <a:chOff x="3469341" y="1371600"/>
                <a:chExt cx="833717" cy="1156447"/>
              </a:xfrm>
            </p:grpSpPr>
            <p:sp>
              <p:nvSpPr>
                <p:cNvPr id="250" name="Flowchart: Delay 249"/>
                <p:cNvSpPr/>
                <p:nvPr/>
              </p:nvSpPr>
              <p:spPr>
                <a:xfrm rot="16200000">
                  <a:off x="3314700" y="1562100"/>
                  <a:ext cx="1143000" cy="762000"/>
                </a:xfrm>
                <a:prstGeom prst="flowChartDelay">
                  <a:avLst/>
                </a:prstGeom>
                <a:solidFill>
                  <a:schemeClr val="tx1">
                    <a:lumMod val="75000"/>
                    <a:lumOff val="25000"/>
                  </a:schemeClr>
                </a:solid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Rectangle 250"/>
                <p:cNvSpPr/>
                <p:nvPr/>
              </p:nvSpPr>
              <p:spPr>
                <a:xfrm flipH="1">
                  <a:off x="3723939" y="1806388"/>
                  <a:ext cx="45719" cy="63201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Rectangle 251"/>
                <p:cNvSpPr/>
                <p:nvPr/>
              </p:nvSpPr>
              <p:spPr>
                <a:xfrm flipH="1">
                  <a:off x="4015292" y="1819835"/>
                  <a:ext cx="45719" cy="63201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Rectangle 252"/>
                <p:cNvSpPr/>
                <p:nvPr/>
              </p:nvSpPr>
              <p:spPr>
                <a:xfrm flipH="1">
                  <a:off x="3495337" y="2057400"/>
                  <a:ext cx="771863" cy="85165"/>
                </a:xfrm>
                <a:prstGeom prst="rect">
                  <a:avLst/>
                </a:prstGeom>
                <a:solidFill>
                  <a:schemeClr val="accent6">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Flowchart: Delay 253"/>
                <p:cNvSpPr/>
                <p:nvPr/>
              </p:nvSpPr>
              <p:spPr>
                <a:xfrm rot="16200000">
                  <a:off x="3832412" y="1595718"/>
                  <a:ext cx="76200" cy="228600"/>
                </a:xfrm>
                <a:prstGeom prst="flowChartDelay">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Rectangle 254"/>
                <p:cNvSpPr/>
                <p:nvPr/>
              </p:nvSpPr>
              <p:spPr>
                <a:xfrm flipH="1">
                  <a:off x="4230445" y="1801905"/>
                  <a:ext cx="45719" cy="63201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Rectangle 255"/>
                <p:cNvSpPr/>
                <p:nvPr/>
              </p:nvSpPr>
              <p:spPr>
                <a:xfrm flipH="1">
                  <a:off x="3495339" y="1837764"/>
                  <a:ext cx="45719" cy="63201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Rectangle 256"/>
                <p:cNvSpPr/>
                <p:nvPr/>
              </p:nvSpPr>
              <p:spPr>
                <a:xfrm rot="5400000" flipH="1">
                  <a:off x="3848100" y="2073088"/>
                  <a:ext cx="76200" cy="833717"/>
                </a:xfrm>
                <a:prstGeom prst="rect">
                  <a:avLst/>
                </a:prstGeom>
                <a:solidFill>
                  <a:schemeClr val="accent6">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Rectangle 257"/>
                <p:cNvSpPr/>
                <p:nvPr/>
              </p:nvSpPr>
              <p:spPr>
                <a:xfrm rot="5400000" flipH="1">
                  <a:off x="3848100" y="1409700"/>
                  <a:ext cx="76200" cy="762000"/>
                </a:xfrm>
                <a:prstGeom prst="rect">
                  <a:avLst/>
                </a:prstGeom>
                <a:solidFill>
                  <a:schemeClr val="accent6">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6" name="Group 135"/>
              <p:cNvGrpSpPr/>
              <p:nvPr/>
            </p:nvGrpSpPr>
            <p:grpSpPr>
              <a:xfrm>
                <a:off x="5750858" y="5562600"/>
                <a:ext cx="381000" cy="914400"/>
                <a:chOff x="3581400" y="1447800"/>
                <a:chExt cx="712695" cy="1385047"/>
              </a:xfrm>
            </p:grpSpPr>
            <p:sp>
              <p:nvSpPr>
                <p:cNvPr id="244" name="Oval 243"/>
                <p:cNvSpPr/>
                <p:nvPr/>
              </p:nvSpPr>
              <p:spPr>
                <a:xfrm>
                  <a:off x="3581400" y="1447800"/>
                  <a:ext cx="685800" cy="533400"/>
                </a:xfrm>
                <a:prstGeom prst="ellipse">
                  <a:avLst/>
                </a:prstGeom>
                <a:solidFill>
                  <a:schemeClr val="tx1">
                    <a:lumMod val="75000"/>
                    <a:lumOff val="2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Oval 244"/>
                <p:cNvSpPr/>
                <p:nvPr/>
              </p:nvSpPr>
              <p:spPr>
                <a:xfrm>
                  <a:off x="3796553" y="1613649"/>
                  <a:ext cx="228600" cy="85164"/>
                </a:xfrm>
                <a:prstGeom prst="ellipse">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Rectangle 245"/>
                <p:cNvSpPr/>
                <p:nvPr/>
              </p:nvSpPr>
              <p:spPr>
                <a:xfrm>
                  <a:off x="3581400" y="1689847"/>
                  <a:ext cx="712695" cy="1143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7" name="Group 246"/>
                <p:cNvGrpSpPr/>
                <p:nvPr/>
              </p:nvGrpSpPr>
              <p:grpSpPr>
                <a:xfrm>
                  <a:off x="4114800" y="2133600"/>
                  <a:ext cx="58396" cy="152400"/>
                  <a:chOff x="4648200" y="1600200"/>
                  <a:chExt cx="183776" cy="479611"/>
                </a:xfrm>
              </p:grpSpPr>
              <p:sp>
                <p:nvSpPr>
                  <p:cNvPr id="248" name="Rectangle 247"/>
                  <p:cNvSpPr/>
                  <p:nvPr/>
                </p:nvSpPr>
                <p:spPr>
                  <a:xfrm>
                    <a:off x="4666129" y="1734670"/>
                    <a:ext cx="147918" cy="345141"/>
                  </a:xfrm>
                  <a:prstGeom prst="rect">
                    <a:avLst/>
                  </a:prstGeom>
                  <a:solidFill>
                    <a:schemeClr val="bg2">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Oval 248"/>
                  <p:cNvSpPr/>
                  <p:nvPr/>
                </p:nvSpPr>
                <p:spPr>
                  <a:xfrm>
                    <a:off x="4648200" y="1600200"/>
                    <a:ext cx="183776" cy="228600"/>
                  </a:xfrm>
                  <a:prstGeom prst="ellipse">
                    <a:avLst/>
                  </a:prstGeom>
                  <a:solidFill>
                    <a:schemeClr val="bg2">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37" name="Group 136"/>
              <p:cNvGrpSpPr/>
              <p:nvPr/>
            </p:nvGrpSpPr>
            <p:grpSpPr>
              <a:xfrm>
                <a:off x="5311588" y="4222376"/>
                <a:ext cx="313765" cy="914400"/>
                <a:chOff x="3818965" y="1837932"/>
                <a:chExt cx="421341" cy="1066800"/>
              </a:xfrm>
            </p:grpSpPr>
            <p:sp>
              <p:nvSpPr>
                <p:cNvPr id="242" name="Chord 241"/>
                <p:cNvSpPr/>
                <p:nvPr/>
              </p:nvSpPr>
              <p:spPr>
                <a:xfrm rot="5400000">
                  <a:off x="3494411" y="2180832"/>
                  <a:ext cx="1066800" cy="381000"/>
                </a:xfrm>
                <a:prstGeom prst="chord">
                  <a:avLst>
                    <a:gd name="adj1" fmla="val 2233702"/>
                    <a:gd name="adj2" fmla="val 19460511"/>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Rectangle 242"/>
                <p:cNvSpPr/>
                <p:nvPr/>
              </p:nvSpPr>
              <p:spPr>
                <a:xfrm rot="5400000" flipH="1">
                  <a:off x="3991536" y="2395818"/>
                  <a:ext cx="76200" cy="421341"/>
                </a:xfrm>
                <a:prstGeom prst="rect">
                  <a:avLst/>
                </a:prstGeom>
                <a:solidFill>
                  <a:schemeClr val="accent6">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8" name="Group 137"/>
              <p:cNvGrpSpPr/>
              <p:nvPr/>
            </p:nvGrpSpPr>
            <p:grpSpPr>
              <a:xfrm>
                <a:off x="6983506" y="4240306"/>
                <a:ext cx="313765" cy="932329"/>
                <a:chOff x="3818965" y="1837932"/>
                <a:chExt cx="421341" cy="1066800"/>
              </a:xfrm>
            </p:grpSpPr>
            <p:sp>
              <p:nvSpPr>
                <p:cNvPr id="240" name="Chord 239"/>
                <p:cNvSpPr/>
                <p:nvPr/>
              </p:nvSpPr>
              <p:spPr>
                <a:xfrm rot="5400000">
                  <a:off x="3494411" y="2180832"/>
                  <a:ext cx="1066800" cy="381000"/>
                </a:xfrm>
                <a:prstGeom prst="chord">
                  <a:avLst>
                    <a:gd name="adj1" fmla="val 2233702"/>
                    <a:gd name="adj2" fmla="val 19460511"/>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 name="Rectangle 240"/>
                <p:cNvSpPr/>
                <p:nvPr/>
              </p:nvSpPr>
              <p:spPr>
                <a:xfrm rot="5400000" flipH="1">
                  <a:off x="3991536" y="2395818"/>
                  <a:ext cx="76200" cy="421341"/>
                </a:xfrm>
                <a:prstGeom prst="rect">
                  <a:avLst/>
                </a:prstGeom>
                <a:solidFill>
                  <a:schemeClr val="accent6">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9" name="Group 138"/>
              <p:cNvGrpSpPr/>
              <p:nvPr/>
            </p:nvGrpSpPr>
            <p:grpSpPr>
              <a:xfrm>
                <a:off x="5311589" y="5334000"/>
                <a:ext cx="313765" cy="1030941"/>
                <a:chOff x="3818965" y="1837932"/>
                <a:chExt cx="421341" cy="1066800"/>
              </a:xfrm>
            </p:grpSpPr>
            <p:sp>
              <p:nvSpPr>
                <p:cNvPr id="238" name="Chord 237"/>
                <p:cNvSpPr/>
                <p:nvPr/>
              </p:nvSpPr>
              <p:spPr>
                <a:xfrm rot="5400000">
                  <a:off x="3494411" y="2180832"/>
                  <a:ext cx="1066800" cy="381000"/>
                </a:xfrm>
                <a:prstGeom prst="chord">
                  <a:avLst>
                    <a:gd name="adj1" fmla="val 2233702"/>
                    <a:gd name="adj2" fmla="val 19460511"/>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Rectangle 238"/>
                <p:cNvSpPr/>
                <p:nvPr/>
              </p:nvSpPr>
              <p:spPr>
                <a:xfrm rot="5400000" flipH="1">
                  <a:off x="3991536" y="2395818"/>
                  <a:ext cx="76200" cy="421341"/>
                </a:xfrm>
                <a:prstGeom prst="rect">
                  <a:avLst/>
                </a:prstGeom>
                <a:solidFill>
                  <a:schemeClr val="accent6">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0" name="Group 139"/>
              <p:cNvGrpSpPr/>
              <p:nvPr/>
            </p:nvGrpSpPr>
            <p:grpSpPr>
              <a:xfrm>
                <a:off x="7014882" y="5392270"/>
                <a:ext cx="313765" cy="932329"/>
                <a:chOff x="3818965" y="1837932"/>
                <a:chExt cx="421341" cy="1066800"/>
              </a:xfrm>
            </p:grpSpPr>
            <p:sp>
              <p:nvSpPr>
                <p:cNvPr id="236" name="Chord 235"/>
                <p:cNvSpPr/>
                <p:nvPr/>
              </p:nvSpPr>
              <p:spPr>
                <a:xfrm rot="5400000">
                  <a:off x="3494411" y="2180832"/>
                  <a:ext cx="1066800" cy="381000"/>
                </a:xfrm>
                <a:prstGeom prst="chord">
                  <a:avLst>
                    <a:gd name="adj1" fmla="val 2233702"/>
                    <a:gd name="adj2" fmla="val 19460511"/>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Rectangle 236"/>
                <p:cNvSpPr/>
                <p:nvPr/>
              </p:nvSpPr>
              <p:spPr>
                <a:xfrm rot="5400000" flipH="1">
                  <a:off x="3991536" y="2395818"/>
                  <a:ext cx="76200" cy="421341"/>
                </a:xfrm>
                <a:prstGeom prst="rect">
                  <a:avLst/>
                </a:prstGeom>
                <a:solidFill>
                  <a:schemeClr val="accent6">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1" name="Group 140"/>
              <p:cNvGrpSpPr/>
              <p:nvPr/>
            </p:nvGrpSpPr>
            <p:grpSpPr>
              <a:xfrm>
                <a:off x="6521824" y="5562600"/>
                <a:ext cx="381000" cy="914400"/>
                <a:chOff x="3581400" y="1447800"/>
                <a:chExt cx="712695" cy="1385047"/>
              </a:xfrm>
            </p:grpSpPr>
            <p:sp>
              <p:nvSpPr>
                <p:cNvPr id="230" name="Oval 229"/>
                <p:cNvSpPr/>
                <p:nvPr/>
              </p:nvSpPr>
              <p:spPr>
                <a:xfrm>
                  <a:off x="3581400" y="1447800"/>
                  <a:ext cx="685800" cy="533400"/>
                </a:xfrm>
                <a:prstGeom prst="ellipse">
                  <a:avLst/>
                </a:prstGeom>
                <a:solidFill>
                  <a:schemeClr val="tx1">
                    <a:lumMod val="75000"/>
                    <a:lumOff val="2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1" name="Oval 230"/>
                <p:cNvSpPr/>
                <p:nvPr/>
              </p:nvSpPr>
              <p:spPr>
                <a:xfrm>
                  <a:off x="3796553" y="1613649"/>
                  <a:ext cx="228600" cy="85164"/>
                </a:xfrm>
                <a:prstGeom prst="ellipse">
                  <a:avLst/>
                </a:prstGeom>
                <a:solidFill>
                  <a:schemeClr val="bg1">
                    <a:lumMod val="6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Rectangle 231"/>
                <p:cNvSpPr/>
                <p:nvPr/>
              </p:nvSpPr>
              <p:spPr>
                <a:xfrm>
                  <a:off x="3581400" y="1689847"/>
                  <a:ext cx="712695" cy="1143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3" name="Group 65"/>
                <p:cNvGrpSpPr/>
                <p:nvPr/>
              </p:nvGrpSpPr>
              <p:grpSpPr>
                <a:xfrm>
                  <a:off x="4114800" y="2133600"/>
                  <a:ext cx="58396" cy="152400"/>
                  <a:chOff x="4648200" y="1600200"/>
                  <a:chExt cx="183776" cy="479611"/>
                </a:xfrm>
              </p:grpSpPr>
              <p:sp>
                <p:nvSpPr>
                  <p:cNvPr id="234" name="Rectangle 233"/>
                  <p:cNvSpPr/>
                  <p:nvPr/>
                </p:nvSpPr>
                <p:spPr>
                  <a:xfrm>
                    <a:off x="4666129" y="1734670"/>
                    <a:ext cx="147918" cy="345141"/>
                  </a:xfrm>
                  <a:prstGeom prst="rect">
                    <a:avLst/>
                  </a:prstGeom>
                  <a:solidFill>
                    <a:schemeClr val="bg2">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Oval 234"/>
                  <p:cNvSpPr/>
                  <p:nvPr/>
                </p:nvSpPr>
                <p:spPr>
                  <a:xfrm>
                    <a:off x="4648200" y="1600200"/>
                    <a:ext cx="183776" cy="228600"/>
                  </a:xfrm>
                  <a:prstGeom prst="ellipse">
                    <a:avLst/>
                  </a:prstGeom>
                  <a:solidFill>
                    <a:schemeClr val="bg2">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42" name="Rectangle 141"/>
              <p:cNvSpPr/>
              <p:nvPr/>
            </p:nvSpPr>
            <p:spPr>
              <a:xfrm>
                <a:off x="6087035" y="4168588"/>
                <a:ext cx="533400" cy="38099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p:cNvSpPr/>
              <p:nvPr/>
            </p:nvSpPr>
            <p:spPr>
              <a:xfrm rot="5400000" flipH="1">
                <a:off x="6248400" y="5181600"/>
                <a:ext cx="76200" cy="2667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p:cNvSpPr/>
              <p:nvPr/>
            </p:nvSpPr>
            <p:spPr>
              <a:xfrm rot="5400000" flipH="1">
                <a:off x="6264089" y="5394511"/>
                <a:ext cx="80682" cy="2398059"/>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rot="5400000" flipH="1">
                <a:off x="6261848" y="5616388"/>
                <a:ext cx="85163" cy="2129118"/>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6" name="Group 145"/>
              <p:cNvGrpSpPr/>
              <p:nvPr/>
            </p:nvGrpSpPr>
            <p:grpSpPr>
              <a:xfrm>
                <a:off x="5038165" y="4137212"/>
                <a:ext cx="192741" cy="2317377"/>
                <a:chOff x="3657600" y="2667000"/>
                <a:chExt cx="192741" cy="2317377"/>
              </a:xfrm>
            </p:grpSpPr>
            <p:grpSp>
              <p:nvGrpSpPr>
                <p:cNvPr id="210" name="Group 209"/>
                <p:cNvGrpSpPr/>
                <p:nvPr/>
              </p:nvGrpSpPr>
              <p:grpSpPr>
                <a:xfrm>
                  <a:off x="3657600" y="2667000"/>
                  <a:ext cx="183776" cy="389965"/>
                  <a:chOff x="3657600" y="2667000"/>
                  <a:chExt cx="183776" cy="389965"/>
                </a:xfrm>
              </p:grpSpPr>
              <p:sp>
                <p:nvSpPr>
                  <p:cNvPr id="227" name="Rectangle 226"/>
                  <p:cNvSpPr/>
                  <p:nvPr/>
                </p:nvSpPr>
                <p:spPr>
                  <a:xfrm rot="5400000" flipH="1">
                    <a:off x="3709147" y="2615453"/>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Rectangle 227"/>
                  <p:cNvSpPr/>
                  <p:nvPr/>
                </p:nvSpPr>
                <p:spPr>
                  <a:xfrm rot="5400000" flipH="1">
                    <a:off x="3713629" y="27768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Rectangle 228"/>
                  <p:cNvSpPr/>
                  <p:nvPr/>
                </p:nvSpPr>
                <p:spPr>
                  <a:xfrm rot="5400000" flipH="1">
                    <a:off x="3713629" y="29292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1" name="Group 210"/>
                <p:cNvGrpSpPr/>
                <p:nvPr/>
              </p:nvGrpSpPr>
              <p:grpSpPr>
                <a:xfrm>
                  <a:off x="3666565" y="3155576"/>
                  <a:ext cx="183776" cy="389965"/>
                  <a:chOff x="3657600" y="2667000"/>
                  <a:chExt cx="183776" cy="389965"/>
                </a:xfrm>
              </p:grpSpPr>
              <p:sp>
                <p:nvSpPr>
                  <p:cNvPr id="224" name="Rectangle 223"/>
                  <p:cNvSpPr/>
                  <p:nvPr/>
                </p:nvSpPr>
                <p:spPr>
                  <a:xfrm rot="5400000" flipH="1">
                    <a:off x="3709147" y="2615453"/>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 name="Rectangle 224"/>
                  <p:cNvSpPr/>
                  <p:nvPr/>
                </p:nvSpPr>
                <p:spPr>
                  <a:xfrm rot="5400000" flipH="1">
                    <a:off x="3713629" y="27768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6" name="Rectangle 225"/>
                  <p:cNvSpPr/>
                  <p:nvPr/>
                </p:nvSpPr>
                <p:spPr>
                  <a:xfrm rot="5400000" flipH="1">
                    <a:off x="3713629" y="29292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2" name="Group 211"/>
                <p:cNvGrpSpPr/>
                <p:nvPr/>
              </p:nvGrpSpPr>
              <p:grpSpPr>
                <a:xfrm>
                  <a:off x="3657600" y="3626224"/>
                  <a:ext cx="183776" cy="389965"/>
                  <a:chOff x="3657600" y="2667000"/>
                  <a:chExt cx="183776" cy="389965"/>
                </a:xfrm>
              </p:grpSpPr>
              <p:sp>
                <p:nvSpPr>
                  <p:cNvPr id="221" name="Rectangle 220"/>
                  <p:cNvSpPr/>
                  <p:nvPr/>
                </p:nvSpPr>
                <p:spPr>
                  <a:xfrm rot="5400000" flipH="1">
                    <a:off x="3709147" y="2615453"/>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2" name="Rectangle 221"/>
                  <p:cNvSpPr/>
                  <p:nvPr/>
                </p:nvSpPr>
                <p:spPr>
                  <a:xfrm rot="5400000" flipH="1">
                    <a:off x="3713629" y="27768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3" name="Rectangle 222"/>
                  <p:cNvSpPr/>
                  <p:nvPr/>
                </p:nvSpPr>
                <p:spPr>
                  <a:xfrm rot="5400000" flipH="1">
                    <a:off x="3713629" y="29292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3" name="Group 212"/>
                <p:cNvGrpSpPr/>
                <p:nvPr/>
              </p:nvGrpSpPr>
              <p:grpSpPr>
                <a:xfrm>
                  <a:off x="3657600" y="4119282"/>
                  <a:ext cx="183776" cy="389965"/>
                  <a:chOff x="3657600" y="2667000"/>
                  <a:chExt cx="183776" cy="389965"/>
                </a:xfrm>
              </p:grpSpPr>
              <p:sp>
                <p:nvSpPr>
                  <p:cNvPr id="218" name="Rectangle 217"/>
                  <p:cNvSpPr/>
                  <p:nvPr/>
                </p:nvSpPr>
                <p:spPr>
                  <a:xfrm rot="5400000" flipH="1">
                    <a:off x="3709147" y="2615453"/>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Rectangle 218"/>
                  <p:cNvSpPr/>
                  <p:nvPr/>
                </p:nvSpPr>
                <p:spPr>
                  <a:xfrm rot="5400000" flipH="1">
                    <a:off x="3713629" y="27768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Rectangle 219"/>
                  <p:cNvSpPr/>
                  <p:nvPr/>
                </p:nvSpPr>
                <p:spPr>
                  <a:xfrm rot="5400000" flipH="1">
                    <a:off x="3713629" y="29292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4" name="Group 213"/>
                <p:cNvGrpSpPr/>
                <p:nvPr/>
              </p:nvGrpSpPr>
              <p:grpSpPr>
                <a:xfrm>
                  <a:off x="3657600" y="4594412"/>
                  <a:ext cx="183776" cy="389965"/>
                  <a:chOff x="3657600" y="2667000"/>
                  <a:chExt cx="183776" cy="389965"/>
                </a:xfrm>
              </p:grpSpPr>
              <p:sp>
                <p:nvSpPr>
                  <p:cNvPr id="215" name="Rectangle 214"/>
                  <p:cNvSpPr/>
                  <p:nvPr/>
                </p:nvSpPr>
                <p:spPr>
                  <a:xfrm rot="5400000" flipH="1">
                    <a:off x="3709147" y="2615453"/>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Rectangle 215"/>
                  <p:cNvSpPr/>
                  <p:nvPr/>
                </p:nvSpPr>
                <p:spPr>
                  <a:xfrm rot="5400000" flipH="1">
                    <a:off x="3713629" y="27768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Rectangle 216"/>
                  <p:cNvSpPr/>
                  <p:nvPr/>
                </p:nvSpPr>
                <p:spPr>
                  <a:xfrm rot="5400000" flipH="1">
                    <a:off x="3713629" y="29292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47" name="Group 146"/>
              <p:cNvGrpSpPr/>
              <p:nvPr/>
            </p:nvGrpSpPr>
            <p:grpSpPr>
              <a:xfrm>
                <a:off x="7404847" y="4146176"/>
                <a:ext cx="192741" cy="2317377"/>
                <a:chOff x="3657600" y="2667000"/>
                <a:chExt cx="192741" cy="2317377"/>
              </a:xfrm>
            </p:grpSpPr>
            <p:grpSp>
              <p:nvGrpSpPr>
                <p:cNvPr id="190" name="Group 108"/>
                <p:cNvGrpSpPr/>
                <p:nvPr/>
              </p:nvGrpSpPr>
              <p:grpSpPr>
                <a:xfrm>
                  <a:off x="3657600" y="2667000"/>
                  <a:ext cx="183776" cy="389965"/>
                  <a:chOff x="3657600" y="2667000"/>
                  <a:chExt cx="183776" cy="389965"/>
                </a:xfrm>
              </p:grpSpPr>
              <p:sp>
                <p:nvSpPr>
                  <p:cNvPr id="207" name="Rectangle 206"/>
                  <p:cNvSpPr/>
                  <p:nvPr/>
                </p:nvSpPr>
                <p:spPr>
                  <a:xfrm rot="5400000" flipH="1">
                    <a:off x="3709147" y="2615453"/>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Rectangle 207"/>
                  <p:cNvSpPr/>
                  <p:nvPr/>
                </p:nvSpPr>
                <p:spPr>
                  <a:xfrm rot="5400000" flipH="1">
                    <a:off x="3713629" y="27768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Rectangle 208"/>
                  <p:cNvSpPr/>
                  <p:nvPr/>
                </p:nvSpPr>
                <p:spPr>
                  <a:xfrm rot="5400000" flipH="1">
                    <a:off x="3713629" y="29292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1" name="Group 109"/>
                <p:cNvGrpSpPr/>
                <p:nvPr/>
              </p:nvGrpSpPr>
              <p:grpSpPr>
                <a:xfrm>
                  <a:off x="3666565" y="3155576"/>
                  <a:ext cx="183776" cy="389965"/>
                  <a:chOff x="3657600" y="2667000"/>
                  <a:chExt cx="183776" cy="389965"/>
                </a:xfrm>
              </p:grpSpPr>
              <p:sp>
                <p:nvSpPr>
                  <p:cNvPr id="204" name="Rectangle 203"/>
                  <p:cNvSpPr/>
                  <p:nvPr/>
                </p:nvSpPr>
                <p:spPr>
                  <a:xfrm rot="5400000" flipH="1">
                    <a:off x="3709147" y="2615453"/>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Rectangle 204"/>
                  <p:cNvSpPr/>
                  <p:nvPr/>
                </p:nvSpPr>
                <p:spPr>
                  <a:xfrm rot="5400000" flipH="1">
                    <a:off x="3713629" y="27768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Rectangle 205"/>
                  <p:cNvSpPr/>
                  <p:nvPr/>
                </p:nvSpPr>
                <p:spPr>
                  <a:xfrm rot="5400000" flipH="1">
                    <a:off x="3713629" y="29292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2" name="Group 113"/>
                <p:cNvGrpSpPr/>
                <p:nvPr/>
              </p:nvGrpSpPr>
              <p:grpSpPr>
                <a:xfrm>
                  <a:off x="3657600" y="3626224"/>
                  <a:ext cx="183776" cy="389965"/>
                  <a:chOff x="3657600" y="2667000"/>
                  <a:chExt cx="183776" cy="389965"/>
                </a:xfrm>
              </p:grpSpPr>
              <p:sp>
                <p:nvSpPr>
                  <p:cNvPr id="201" name="Rectangle 200"/>
                  <p:cNvSpPr/>
                  <p:nvPr/>
                </p:nvSpPr>
                <p:spPr>
                  <a:xfrm rot="5400000" flipH="1">
                    <a:off x="3709147" y="2615453"/>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Rectangle 201"/>
                  <p:cNvSpPr/>
                  <p:nvPr/>
                </p:nvSpPr>
                <p:spPr>
                  <a:xfrm rot="5400000" flipH="1">
                    <a:off x="3713629" y="27768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Rectangle 202"/>
                  <p:cNvSpPr/>
                  <p:nvPr/>
                </p:nvSpPr>
                <p:spPr>
                  <a:xfrm rot="5400000" flipH="1">
                    <a:off x="3713629" y="29292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3" name="Group 117"/>
                <p:cNvGrpSpPr/>
                <p:nvPr/>
              </p:nvGrpSpPr>
              <p:grpSpPr>
                <a:xfrm>
                  <a:off x="3657600" y="4119282"/>
                  <a:ext cx="183776" cy="389965"/>
                  <a:chOff x="3657600" y="2667000"/>
                  <a:chExt cx="183776" cy="389965"/>
                </a:xfrm>
              </p:grpSpPr>
              <p:sp>
                <p:nvSpPr>
                  <p:cNvPr id="198" name="Rectangle 197"/>
                  <p:cNvSpPr/>
                  <p:nvPr/>
                </p:nvSpPr>
                <p:spPr>
                  <a:xfrm rot="5400000" flipH="1">
                    <a:off x="3709147" y="2615453"/>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ectangle 198"/>
                  <p:cNvSpPr/>
                  <p:nvPr/>
                </p:nvSpPr>
                <p:spPr>
                  <a:xfrm rot="5400000" flipH="1">
                    <a:off x="3713629" y="27768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p:cNvSpPr/>
                  <p:nvPr/>
                </p:nvSpPr>
                <p:spPr>
                  <a:xfrm rot="5400000" flipH="1">
                    <a:off x="3713629" y="29292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4" name="Group 121"/>
                <p:cNvGrpSpPr/>
                <p:nvPr/>
              </p:nvGrpSpPr>
              <p:grpSpPr>
                <a:xfrm>
                  <a:off x="3657600" y="4594412"/>
                  <a:ext cx="183776" cy="389965"/>
                  <a:chOff x="3657600" y="2667000"/>
                  <a:chExt cx="183776" cy="389965"/>
                </a:xfrm>
              </p:grpSpPr>
              <p:sp>
                <p:nvSpPr>
                  <p:cNvPr id="195" name="Rectangle 194"/>
                  <p:cNvSpPr/>
                  <p:nvPr/>
                </p:nvSpPr>
                <p:spPr>
                  <a:xfrm rot="5400000" flipH="1">
                    <a:off x="3709147" y="2615453"/>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ectangle 195"/>
                  <p:cNvSpPr/>
                  <p:nvPr/>
                </p:nvSpPr>
                <p:spPr>
                  <a:xfrm rot="5400000" flipH="1">
                    <a:off x="3713629" y="27768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Rectangle 196"/>
                  <p:cNvSpPr/>
                  <p:nvPr/>
                </p:nvSpPr>
                <p:spPr>
                  <a:xfrm rot="5400000" flipH="1">
                    <a:off x="3713629" y="2929218"/>
                    <a:ext cx="76200" cy="179294"/>
                  </a:xfrm>
                  <a:prstGeom prst="rect">
                    <a:avLst/>
                  </a:prstGeom>
                  <a:solidFill>
                    <a:srgbClr val="D6B28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48" name="Group 147"/>
              <p:cNvGrpSpPr/>
              <p:nvPr/>
            </p:nvGrpSpPr>
            <p:grpSpPr>
              <a:xfrm>
                <a:off x="4114800" y="4800600"/>
                <a:ext cx="1204747" cy="1905000"/>
                <a:chOff x="5791201" y="1828801"/>
                <a:chExt cx="2549023" cy="4030629"/>
              </a:xfrm>
            </p:grpSpPr>
            <p:grpSp>
              <p:nvGrpSpPr>
                <p:cNvPr id="170" name="Group 49"/>
                <p:cNvGrpSpPr/>
                <p:nvPr/>
              </p:nvGrpSpPr>
              <p:grpSpPr>
                <a:xfrm>
                  <a:off x="5791201" y="1828801"/>
                  <a:ext cx="2549023" cy="4030629"/>
                  <a:chOff x="5791200" y="1828800"/>
                  <a:chExt cx="2549022" cy="4030629"/>
                </a:xfrm>
              </p:grpSpPr>
              <p:sp>
                <p:nvSpPr>
                  <p:cNvPr id="172" name="Rectangle 171"/>
                  <p:cNvSpPr/>
                  <p:nvPr/>
                </p:nvSpPr>
                <p:spPr>
                  <a:xfrm>
                    <a:off x="6874105" y="2354229"/>
                    <a:ext cx="304800" cy="3505200"/>
                  </a:xfrm>
                  <a:prstGeom prst="rect">
                    <a:avLst/>
                  </a:prstGeom>
                  <a:solidFill>
                    <a:srgbClr val="66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Lightning Bolt 172"/>
                  <p:cNvSpPr/>
                  <p:nvPr/>
                </p:nvSpPr>
                <p:spPr>
                  <a:xfrm rot="20382424">
                    <a:off x="7008188" y="4074826"/>
                    <a:ext cx="1332034" cy="1451022"/>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Lightning Bolt 173"/>
                  <p:cNvSpPr/>
                  <p:nvPr/>
                </p:nvSpPr>
                <p:spPr>
                  <a:xfrm rot="21317321">
                    <a:off x="6930454" y="4080932"/>
                    <a:ext cx="1283495" cy="1424865"/>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Lightning Bolt 174"/>
                  <p:cNvSpPr/>
                  <p:nvPr/>
                </p:nvSpPr>
                <p:spPr>
                  <a:xfrm>
                    <a:off x="6821455" y="1828800"/>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Lightning Bolt 175"/>
                  <p:cNvSpPr/>
                  <p:nvPr/>
                </p:nvSpPr>
                <p:spPr>
                  <a:xfrm>
                    <a:off x="6745255" y="2133599"/>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Lightning Bolt 176"/>
                  <p:cNvSpPr/>
                  <p:nvPr/>
                </p:nvSpPr>
                <p:spPr>
                  <a:xfrm>
                    <a:off x="6897654" y="2590801"/>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Lightning Bolt 177"/>
                  <p:cNvSpPr/>
                  <p:nvPr/>
                </p:nvSpPr>
                <p:spPr>
                  <a:xfrm>
                    <a:off x="6797905" y="2887629"/>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Lightning Bolt 178"/>
                  <p:cNvSpPr/>
                  <p:nvPr/>
                </p:nvSpPr>
                <p:spPr>
                  <a:xfrm>
                    <a:off x="6721705" y="3421029"/>
                    <a:ext cx="1447800" cy="12954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Lightning Bolt 179"/>
                  <p:cNvSpPr/>
                  <p:nvPr/>
                </p:nvSpPr>
                <p:spPr>
                  <a:xfrm rot="1217576" flipH="1">
                    <a:off x="5895979" y="4131375"/>
                    <a:ext cx="1366504" cy="1634752"/>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Lightning Bolt 180"/>
                  <p:cNvSpPr/>
                  <p:nvPr/>
                </p:nvSpPr>
                <p:spPr>
                  <a:xfrm rot="282679" flipH="1">
                    <a:off x="5791200" y="3788978"/>
                    <a:ext cx="1448252" cy="15229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Lightning Bolt 181"/>
                  <p:cNvSpPr/>
                  <p:nvPr/>
                </p:nvSpPr>
                <p:spPr>
                  <a:xfrm flipH="1">
                    <a:off x="6337007" y="1897029"/>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Lightning Bolt 182"/>
                  <p:cNvSpPr/>
                  <p:nvPr/>
                </p:nvSpPr>
                <p:spPr>
                  <a:xfrm flipH="1">
                    <a:off x="6413207" y="2201828"/>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Lightning Bolt 183"/>
                  <p:cNvSpPr/>
                  <p:nvPr/>
                </p:nvSpPr>
                <p:spPr>
                  <a:xfrm flipH="1">
                    <a:off x="6260808" y="2659030"/>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Lightning Bolt 184"/>
                  <p:cNvSpPr/>
                  <p:nvPr/>
                </p:nvSpPr>
                <p:spPr>
                  <a:xfrm flipH="1">
                    <a:off x="6360557" y="2955858"/>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Lightning Bolt 185"/>
                  <p:cNvSpPr/>
                  <p:nvPr/>
                </p:nvSpPr>
                <p:spPr>
                  <a:xfrm flipH="1">
                    <a:off x="6284357" y="3489258"/>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Oval 186"/>
                  <p:cNvSpPr/>
                  <p:nvPr/>
                </p:nvSpPr>
                <p:spPr>
                  <a:xfrm>
                    <a:off x="6781800" y="2209800"/>
                    <a:ext cx="685800" cy="685800"/>
                  </a:xfrm>
                  <a:prstGeom prst="ellipse">
                    <a:avLst/>
                  </a:prstGeom>
                  <a:solidFill>
                    <a:schemeClr val="accent3">
                      <a:lumMod val="5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Oval 187"/>
                  <p:cNvSpPr/>
                  <p:nvPr/>
                </p:nvSpPr>
                <p:spPr>
                  <a:xfrm>
                    <a:off x="6781800" y="3124200"/>
                    <a:ext cx="685800" cy="685800"/>
                  </a:xfrm>
                  <a:prstGeom prst="ellipse">
                    <a:avLst/>
                  </a:prstGeom>
                  <a:solidFill>
                    <a:schemeClr val="accent3">
                      <a:lumMod val="5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Oval 188"/>
                  <p:cNvSpPr/>
                  <p:nvPr/>
                </p:nvSpPr>
                <p:spPr>
                  <a:xfrm>
                    <a:off x="6705600" y="3962400"/>
                    <a:ext cx="685800" cy="685800"/>
                  </a:xfrm>
                  <a:prstGeom prst="ellipse">
                    <a:avLst/>
                  </a:prstGeom>
                  <a:solidFill>
                    <a:schemeClr val="accent3">
                      <a:lumMod val="5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1" name="Rectangle 170"/>
                <p:cNvSpPr/>
                <p:nvPr/>
              </p:nvSpPr>
              <p:spPr>
                <a:xfrm rot="5400000" flipH="1">
                  <a:off x="6400800" y="3124200"/>
                  <a:ext cx="1600200" cy="685800"/>
                </a:xfrm>
                <a:prstGeom prst="rect">
                  <a:avLst/>
                </a:prstGeom>
                <a:solidFill>
                  <a:schemeClr val="accent3">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9" name="Group 148"/>
              <p:cNvGrpSpPr/>
              <p:nvPr/>
            </p:nvGrpSpPr>
            <p:grpSpPr>
              <a:xfrm>
                <a:off x="7382435" y="4823012"/>
                <a:ext cx="1204747" cy="1905000"/>
                <a:chOff x="5791201" y="1828801"/>
                <a:chExt cx="2549023" cy="4030629"/>
              </a:xfrm>
            </p:grpSpPr>
            <p:grpSp>
              <p:nvGrpSpPr>
                <p:cNvPr id="150" name="Group 49"/>
                <p:cNvGrpSpPr/>
                <p:nvPr/>
              </p:nvGrpSpPr>
              <p:grpSpPr>
                <a:xfrm>
                  <a:off x="5791201" y="1828801"/>
                  <a:ext cx="2549023" cy="4030629"/>
                  <a:chOff x="5791200" y="1828800"/>
                  <a:chExt cx="2549022" cy="4030629"/>
                </a:xfrm>
              </p:grpSpPr>
              <p:sp>
                <p:nvSpPr>
                  <p:cNvPr id="152" name="Rectangle 151"/>
                  <p:cNvSpPr/>
                  <p:nvPr/>
                </p:nvSpPr>
                <p:spPr>
                  <a:xfrm>
                    <a:off x="6874105" y="2354229"/>
                    <a:ext cx="304800" cy="3505200"/>
                  </a:xfrm>
                  <a:prstGeom prst="rect">
                    <a:avLst/>
                  </a:prstGeom>
                  <a:solidFill>
                    <a:srgbClr val="6633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Lightning Bolt 152"/>
                  <p:cNvSpPr/>
                  <p:nvPr/>
                </p:nvSpPr>
                <p:spPr>
                  <a:xfrm rot="20382424">
                    <a:off x="7008188" y="4074826"/>
                    <a:ext cx="1332034" cy="1451022"/>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Lightning Bolt 153"/>
                  <p:cNvSpPr/>
                  <p:nvPr/>
                </p:nvSpPr>
                <p:spPr>
                  <a:xfrm rot="21317321">
                    <a:off x="6930454" y="4080932"/>
                    <a:ext cx="1283495" cy="1424865"/>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Lightning Bolt 154"/>
                  <p:cNvSpPr/>
                  <p:nvPr/>
                </p:nvSpPr>
                <p:spPr>
                  <a:xfrm>
                    <a:off x="6821455" y="1828800"/>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Lightning Bolt 155"/>
                  <p:cNvSpPr/>
                  <p:nvPr/>
                </p:nvSpPr>
                <p:spPr>
                  <a:xfrm>
                    <a:off x="6745255" y="2133599"/>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Lightning Bolt 156"/>
                  <p:cNvSpPr/>
                  <p:nvPr/>
                </p:nvSpPr>
                <p:spPr>
                  <a:xfrm>
                    <a:off x="6897654" y="2590801"/>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Lightning Bolt 157"/>
                  <p:cNvSpPr/>
                  <p:nvPr/>
                </p:nvSpPr>
                <p:spPr>
                  <a:xfrm>
                    <a:off x="6797905" y="2887629"/>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Lightning Bolt 158"/>
                  <p:cNvSpPr/>
                  <p:nvPr/>
                </p:nvSpPr>
                <p:spPr>
                  <a:xfrm>
                    <a:off x="6721705" y="3421029"/>
                    <a:ext cx="1447800" cy="12954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Lightning Bolt 159"/>
                  <p:cNvSpPr/>
                  <p:nvPr/>
                </p:nvSpPr>
                <p:spPr>
                  <a:xfrm rot="1217576" flipH="1">
                    <a:off x="5895979" y="4131375"/>
                    <a:ext cx="1366504" cy="1634752"/>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Lightning Bolt 160"/>
                  <p:cNvSpPr/>
                  <p:nvPr/>
                </p:nvSpPr>
                <p:spPr>
                  <a:xfrm rot="282679" flipH="1">
                    <a:off x="5791200" y="3788978"/>
                    <a:ext cx="1448252" cy="15229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Lightning Bolt 161"/>
                  <p:cNvSpPr/>
                  <p:nvPr/>
                </p:nvSpPr>
                <p:spPr>
                  <a:xfrm flipH="1">
                    <a:off x="6337007" y="1897029"/>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Lightning Bolt 162"/>
                  <p:cNvSpPr/>
                  <p:nvPr/>
                </p:nvSpPr>
                <p:spPr>
                  <a:xfrm flipH="1">
                    <a:off x="6413207" y="2201828"/>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Lightning Bolt 163"/>
                  <p:cNvSpPr/>
                  <p:nvPr/>
                </p:nvSpPr>
                <p:spPr>
                  <a:xfrm flipH="1">
                    <a:off x="6260808" y="2659030"/>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Lightning Bolt 164"/>
                  <p:cNvSpPr/>
                  <p:nvPr/>
                </p:nvSpPr>
                <p:spPr>
                  <a:xfrm flipH="1">
                    <a:off x="6360557" y="2955858"/>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Lightning Bolt 165"/>
                  <p:cNvSpPr/>
                  <p:nvPr/>
                </p:nvSpPr>
                <p:spPr>
                  <a:xfrm flipH="1">
                    <a:off x="6284357" y="3489258"/>
                    <a:ext cx="1143000" cy="1219200"/>
                  </a:xfrm>
                  <a:prstGeom prst="lightningBolt">
                    <a:avLst/>
                  </a:prstGeom>
                  <a:solidFill>
                    <a:schemeClr val="accent3">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Oval 166"/>
                  <p:cNvSpPr/>
                  <p:nvPr/>
                </p:nvSpPr>
                <p:spPr>
                  <a:xfrm>
                    <a:off x="6781800" y="2209800"/>
                    <a:ext cx="685800" cy="685800"/>
                  </a:xfrm>
                  <a:prstGeom prst="ellipse">
                    <a:avLst/>
                  </a:prstGeom>
                  <a:solidFill>
                    <a:schemeClr val="accent3">
                      <a:lumMod val="5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Oval 167"/>
                  <p:cNvSpPr/>
                  <p:nvPr/>
                </p:nvSpPr>
                <p:spPr>
                  <a:xfrm>
                    <a:off x="6781800" y="3124200"/>
                    <a:ext cx="685800" cy="685800"/>
                  </a:xfrm>
                  <a:prstGeom prst="ellipse">
                    <a:avLst/>
                  </a:prstGeom>
                  <a:solidFill>
                    <a:schemeClr val="accent3">
                      <a:lumMod val="5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Oval 168"/>
                  <p:cNvSpPr/>
                  <p:nvPr/>
                </p:nvSpPr>
                <p:spPr>
                  <a:xfrm>
                    <a:off x="6705600" y="3962400"/>
                    <a:ext cx="685800" cy="685800"/>
                  </a:xfrm>
                  <a:prstGeom prst="ellipse">
                    <a:avLst/>
                  </a:prstGeom>
                  <a:solidFill>
                    <a:schemeClr val="accent3">
                      <a:lumMod val="50000"/>
                    </a:schemeClr>
                  </a:soli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1" name="Rectangle 150"/>
                <p:cNvSpPr/>
                <p:nvPr/>
              </p:nvSpPr>
              <p:spPr>
                <a:xfrm rot="5400000" flipH="1">
                  <a:off x="6400800" y="3124200"/>
                  <a:ext cx="1600200" cy="685800"/>
                </a:xfrm>
                <a:prstGeom prst="rect">
                  <a:avLst/>
                </a:prstGeom>
                <a:solidFill>
                  <a:schemeClr val="accent3">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17" name="Group 116"/>
            <p:cNvGrpSpPr/>
            <p:nvPr/>
          </p:nvGrpSpPr>
          <p:grpSpPr>
            <a:xfrm>
              <a:off x="1353671" y="573741"/>
              <a:ext cx="779929" cy="728143"/>
              <a:chOff x="4027873" y="719657"/>
              <a:chExt cx="2330696" cy="2175943"/>
            </a:xfrm>
          </p:grpSpPr>
          <p:cxnSp>
            <p:nvCxnSpPr>
              <p:cNvPr id="118" name="Straight Connector 117"/>
              <p:cNvCxnSpPr/>
              <p:nvPr/>
            </p:nvCxnSpPr>
            <p:spPr>
              <a:xfrm>
                <a:off x="5181600" y="1371600"/>
                <a:ext cx="0" cy="1524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p:nvPr/>
            </p:nvCxnSpPr>
            <p:spPr>
              <a:xfrm flipV="1">
                <a:off x="4027873" y="1791242"/>
                <a:ext cx="2330696" cy="2679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0" name="Frame 119"/>
              <p:cNvSpPr/>
              <p:nvPr/>
            </p:nvSpPr>
            <p:spPr>
              <a:xfrm rot="2748331">
                <a:off x="4910599" y="722688"/>
                <a:ext cx="541793" cy="535732"/>
              </a:xfrm>
              <a:prstGeom prst="frame">
                <a:avLst>
                  <a:gd name="adj1" fmla="val 0"/>
                </a:avLst>
              </a:prstGeom>
              <a:solidFill>
                <a:schemeClr val="tx1">
                  <a:lumMod val="85000"/>
                  <a:lumOff val="1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1" name="Frame 120"/>
              <p:cNvSpPr/>
              <p:nvPr/>
            </p:nvSpPr>
            <p:spPr>
              <a:xfrm rot="2748331">
                <a:off x="5019113" y="906170"/>
                <a:ext cx="325636" cy="321993"/>
              </a:xfrm>
              <a:prstGeom prst="frame">
                <a:avLst>
                  <a:gd name="adj1" fmla="val 0"/>
                </a:avLst>
              </a:prstGeom>
              <a:solidFill>
                <a:schemeClr val="tx1">
                  <a:lumMod val="85000"/>
                  <a:lumOff val="1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grpSp>
        <p:nvGrpSpPr>
          <p:cNvPr id="2048" name="Group 2047"/>
          <p:cNvGrpSpPr/>
          <p:nvPr/>
        </p:nvGrpSpPr>
        <p:grpSpPr>
          <a:xfrm>
            <a:off x="3909903" y="4239650"/>
            <a:ext cx="1667291" cy="1857225"/>
            <a:chOff x="2319210" y="4055141"/>
            <a:chExt cx="1667291" cy="1857225"/>
          </a:xfrm>
        </p:grpSpPr>
        <p:grpSp>
          <p:nvGrpSpPr>
            <p:cNvPr id="276" name="Group 275"/>
            <p:cNvGrpSpPr/>
            <p:nvPr/>
          </p:nvGrpSpPr>
          <p:grpSpPr>
            <a:xfrm>
              <a:off x="2319210" y="4055141"/>
              <a:ext cx="1667291" cy="1857225"/>
              <a:chOff x="1228308" y="4246854"/>
              <a:chExt cx="1945234" cy="2166831"/>
            </a:xfrm>
          </p:grpSpPr>
          <p:grpSp>
            <p:nvGrpSpPr>
              <p:cNvPr id="277" name="Group 276"/>
              <p:cNvGrpSpPr/>
              <p:nvPr/>
            </p:nvGrpSpPr>
            <p:grpSpPr>
              <a:xfrm>
                <a:off x="1228308" y="4246854"/>
                <a:ext cx="1945234" cy="2166831"/>
                <a:chOff x="1228308" y="4246854"/>
                <a:chExt cx="1945234" cy="2166831"/>
              </a:xfrm>
            </p:grpSpPr>
            <p:grpSp>
              <p:nvGrpSpPr>
                <p:cNvPr id="279" name="Group 278"/>
                <p:cNvGrpSpPr/>
                <p:nvPr/>
              </p:nvGrpSpPr>
              <p:grpSpPr>
                <a:xfrm rot="20765964">
                  <a:off x="1228308" y="4246854"/>
                  <a:ext cx="1360826" cy="2144824"/>
                  <a:chOff x="1371600" y="4112942"/>
                  <a:chExt cx="1360826" cy="2144824"/>
                </a:xfrm>
              </p:grpSpPr>
              <p:sp>
                <p:nvSpPr>
                  <p:cNvPr id="283" name="Flowchart: Delay 282"/>
                  <p:cNvSpPr/>
                  <p:nvPr/>
                </p:nvSpPr>
                <p:spPr>
                  <a:xfrm rot="16679535">
                    <a:off x="914400" y="4572000"/>
                    <a:ext cx="2133600" cy="1219200"/>
                  </a:xfrm>
                  <a:prstGeom prst="flowChartDelay">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Flowchart: Delay 283"/>
                  <p:cNvSpPr/>
                  <p:nvPr/>
                </p:nvSpPr>
                <p:spPr>
                  <a:xfrm rot="16679535">
                    <a:off x="1050414" y="4575754"/>
                    <a:ext cx="2144824" cy="1219200"/>
                  </a:xfrm>
                  <a:prstGeom prst="flowChartDelay">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0" name="Group 279"/>
                <p:cNvGrpSpPr/>
                <p:nvPr/>
              </p:nvGrpSpPr>
              <p:grpSpPr>
                <a:xfrm rot="21421466">
                  <a:off x="1812716" y="4268861"/>
                  <a:ext cx="1360826" cy="2144824"/>
                  <a:chOff x="1371600" y="4112942"/>
                  <a:chExt cx="1360826" cy="2144824"/>
                </a:xfrm>
              </p:grpSpPr>
              <p:sp>
                <p:nvSpPr>
                  <p:cNvPr id="281" name="Flowchart: Delay 280"/>
                  <p:cNvSpPr/>
                  <p:nvPr/>
                </p:nvSpPr>
                <p:spPr>
                  <a:xfrm rot="16679535">
                    <a:off x="914400" y="4572000"/>
                    <a:ext cx="2133600" cy="1219200"/>
                  </a:xfrm>
                  <a:prstGeom prst="flowChartDelay">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Flowchart: Delay 281"/>
                  <p:cNvSpPr/>
                  <p:nvPr/>
                </p:nvSpPr>
                <p:spPr>
                  <a:xfrm rot="16679535">
                    <a:off x="1050414" y="4575754"/>
                    <a:ext cx="2144824" cy="1219200"/>
                  </a:xfrm>
                  <a:prstGeom prst="flowChartDelay">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78" name="Rectangle 277"/>
              <p:cNvSpPr/>
              <p:nvPr/>
            </p:nvSpPr>
            <p:spPr>
              <a:xfrm rot="327394">
                <a:off x="2035848" y="5309630"/>
                <a:ext cx="1069211" cy="430901"/>
              </a:xfrm>
              <a:prstGeom prst="rect">
                <a:avLst/>
              </a:prstGeom>
            </p:spPr>
            <p:txBody>
              <a:bodyPr wrap="square">
                <a:spAutoFit/>
              </a:bodyPr>
              <a:lstStyle/>
              <a:p>
                <a:endParaRPr lang="en-US" dirty="0"/>
              </a:p>
            </p:txBody>
          </p:sp>
        </p:grpSp>
        <p:sp>
          <p:nvSpPr>
            <p:cNvPr id="7" name="Heart 6"/>
            <p:cNvSpPr/>
            <p:nvPr/>
          </p:nvSpPr>
          <p:spPr>
            <a:xfrm rot="397705">
              <a:off x="2969543" y="4596203"/>
              <a:ext cx="961690" cy="1109051"/>
            </a:xfrm>
            <a:prstGeom prst="hear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50" name="Group 2049"/>
          <p:cNvGrpSpPr/>
          <p:nvPr/>
        </p:nvGrpSpPr>
        <p:grpSpPr>
          <a:xfrm>
            <a:off x="5991060" y="3994343"/>
            <a:ext cx="2509070" cy="2370285"/>
            <a:chOff x="4467060" y="3994342"/>
            <a:chExt cx="2509070" cy="2370285"/>
          </a:xfrm>
        </p:grpSpPr>
        <p:grpSp>
          <p:nvGrpSpPr>
            <p:cNvPr id="286" name="Group 285"/>
            <p:cNvGrpSpPr/>
            <p:nvPr/>
          </p:nvGrpSpPr>
          <p:grpSpPr>
            <a:xfrm>
              <a:off x="4943080" y="4144131"/>
              <a:ext cx="1641236" cy="2220496"/>
              <a:chOff x="3810000" y="2971800"/>
              <a:chExt cx="2590800" cy="3505200"/>
            </a:xfrm>
          </p:grpSpPr>
          <p:sp>
            <p:nvSpPr>
              <p:cNvPr id="287" name="Circular Arrow 286"/>
              <p:cNvSpPr/>
              <p:nvPr/>
            </p:nvSpPr>
            <p:spPr>
              <a:xfrm rot="5400000">
                <a:off x="3810000" y="3429000"/>
                <a:ext cx="2590800" cy="2590800"/>
              </a:xfrm>
              <a:prstGeom prst="circularArrow">
                <a:avLst>
                  <a:gd name="adj1" fmla="val 12500"/>
                  <a:gd name="adj2" fmla="val 1142319"/>
                  <a:gd name="adj3" fmla="val 20457681"/>
                  <a:gd name="adj4" fmla="val 10800000"/>
                  <a:gd name="adj5" fmla="val 3442"/>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8" name="Oval 287"/>
              <p:cNvSpPr/>
              <p:nvPr/>
            </p:nvSpPr>
            <p:spPr>
              <a:xfrm>
                <a:off x="4038600" y="3657600"/>
                <a:ext cx="1981200" cy="1981200"/>
              </a:xfrm>
              <a:prstGeom prst="ellipse">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9" name="Rounded Rectangle 288"/>
              <p:cNvSpPr/>
              <p:nvPr/>
            </p:nvSpPr>
            <p:spPr>
              <a:xfrm>
                <a:off x="4953000" y="3352800"/>
                <a:ext cx="228600" cy="304800"/>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0" name="Isosceles Triangle 289"/>
              <p:cNvSpPr/>
              <p:nvPr/>
            </p:nvSpPr>
            <p:spPr>
              <a:xfrm>
                <a:off x="4953000" y="2971800"/>
                <a:ext cx="228600" cy="381000"/>
              </a:xfrm>
              <a:prstGeom prst="triangle">
                <a:avLst>
                  <a:gd name="adj" fmla="val 46756"/>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1" name="Oval 290"/>
              <p:cNvSpPr/>
              <p:nvPr/>
            </p:nvSpPr>
            <p:spPr>
              <a:xfrm>
                <a:off x="4343400" y="6019800"/>
                <a:ext cx="1447800" cy="457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2" name="Oval 291"/>
              <p:cNvSpPr/>
              <p:nvPr/>
            </p:nvSpPr>
            <p:spPr>
              <a:xfrm>
                <a:off x="4267200" y="5943600"/>
                <a:ext cx="1447800" cy="4572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3" name="Rounded Rectangle 292"/>
              <p:cNvSpPr/>
              <p:nvPr/>
            </p:nvSpPr>
            <p:spPr>
              <a:xfrm>
                <a:off x="4952999" y="5630561"/>
                <a:ext cx="249195" cy="560173"/>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4" name="Group 27"/>
              <p:cNvGrpSpPr/>
              <p:nvPr/>
            </p:nvGrpSpPr>
            <p:grpSpPr>
              <a:xfrm>
                <a:off x="4048897" y="3657600"/>
                <a:ext cx="1791730" cy="1728914"/>
                <a:chOff x="4658497" y="1371600"/>
                <a:chExt cx="1791730" cy="1728914"/>
              </a:xfrm>
            </p:grpSpPr>
            <p:sp>
              <p:nvSpPr>
                <p:cNvPr id="295" name="Freeform 294"/>
                <p:cNvSpPr/>
                <p:nvPr/>
              </p:nvSpPr>
              <p:spPr>
                <a:xfrm>
                  <a:off x="5568521" y="2091818"/>
                  <a:ext cx="881706" cy="1008696"/>
                </a:xfrm>
                <a:custGeom>
                  <a:avLst/>
                  <a:gdLst>
                    <a:gd name="connsiteX0" fmla="*/ 202084 w 881706"/>
                    <a:gd name="connsiteY0" fmla="*/ 404247 h 1008696"/>
                    <a:gd name="connsiteX1" fmla="*/ 202084 w 881706"/>
                    <a:gd name="connsiteY1" fmla="*/ 404247 h 1008696"/>
                    <a:gd name="connsiteX2" fmla="*/ 103230 w 881706"/>
                    <a:gd name="connsiteY2" fmla="*/ 367177 h 1008696"/>
                    <a:gd name="connsiteX3" fmla="*/ 41447 w 881706"/>
                    <a:gd name="connsiteY3" fmla="*/ 305393 h 1008696"/>
                    <a:gd name="connsiteX4" fmla="*/ 29090 w 881706"/>
                    <a:gd name="connsiteY4" fmla="*/ 268323 h 1008696"/>
                    <a:gd name="connsiteX5" fmla="*/ 4376 w 881706"/>
                    <a:gd name="connsiteY5" fmla="*/ 231252 h 1008696"/>
                    <a:gd name="connsiteX6" fmla="*/ 16733 w 881706"/>
                    <a:gd name="connsiteY6" fmla="*/ 132398 h 1008696"/>
                    <a:gd name="connsiteX7" fmla="*/ 140301 w 881706"/>
                    <a:gd name="connsiteY7" fmla="*/ 70614 h 1008696"/>
                    <a:gd name="connsiteX8" fmla="*/ 177371 w 881706"/>
                    <a:gd name="connsiteY8" fmla="*/ 45901 h 1008696"/>
                    <a:gd name="connsiteX9" fmla="*/ 473933 w 881706"/>
                    <a:gd name="connsiteY9" fmla="*/ 8831 h 1008696"/>
                    <a:gd name="connsiteX10" fmla="*/ 671641 w 881706"/>
                    <a:gd name="connsiteY10" fmla="*/ 21187 h 1008696"/>
                    <a:gd name="connsiteX11" fmla="*/ 745782 w 881706"/>
                    <a:gd name="connsiteY11" fmla="*/ 70614 h 1008696"/>
                    <a:gd name="connsiteX12" fmla="*/ 782852 w 881706"/>
                    <a:gd name="connsiteY12" fmla="*/ 82971 h 1008696"/>
                    <a:gd name="connsiteX13" fmla="*/ 819922 w 881706"/>
                    <a:gd name="connsiteY13" fmla="*/ 107685 h 1008696"/>
                    <a:gd name="connsiteX14" fmla="*/ 844636 w 881706"/>
                    <a:gd name="connsiteY14" fmla="*/ 157112 h 1008696"/>
                    <a:gd name="connsiteX15" fmla="*/ 869349 w 881706"/>
                    <a:gd name="connsiteY15" fmla="*/ 194182 h 1008696"/>
                    <a:gd name="connsiteX16" fmla="*/ 881706 w 881706"/>
                    <a:gd name="connsiteY16" fmla="*/ 231252 h 1008696"/>
                    <a:gd name="connsiteX17" fmla="*/ 869349 w 881706"/>
                    <a:gd name="connsiteY17" fmla="*/ 268323 h 1008696"/>
                    <a:gd name="connsiteX18" fmla="*/ 782852 w 881706"/>
                    <a:gd name="connsiteY18" fmla="*/ 367177 h 1008696"/>
                    <a:gd name="connsiteX19" fmla="*/ 770495 w 881706"/>
                    <a:gd name="connsiteY19" fmla="*/ 404247 h 1008696"/>
                    <a:gd name="connsiteX20" fmla="*/ 745782 w 881706"/>
                    <a:gd name="connsiteY20" fmla="*/ 503101 h 1008696"/>
                    <a:gd name="connsiteX21" fmla="*/ 733425 w 881706"/>
                    <a:gd name="connsiteY21" fmla="*/ 540171 h 1008696"/>
                    <a:gd name="connsiteX22" fmla="*/ 708711 w 881706"/>
                    <a:gd name="connsiteY22" fmla="*/ 639025 h 1008696"/>
                    <a:gd name="connsiteX23" fmla="*/ 683998 w 881706"/>
                    <a:gd name="connsiteY23" fmla="*/ 676096 h 1008696"/>
                    <a:gd name="connsiteX24" fmla="*/ 659284 w 881706"/>
                    <a:gd name="connsiteY24" fmla="*/ 750236 h 1008696"/>
                    <a:gd name="connsiteX25" fmla="*/ 634571 w 881706"/>
                    <a:gd name="connsiteY25" fmla="*/ 787306 h 1008696"/>
                    <a:gd name="connsiteX26" fmla="*/ 622214 w 881706"/>
                    <a:gd name="connsiteY26" fmla="*/ 824377 h 1008696"/>
                    <a:gd name="connsiteX27" fmla="*/ 585144 w 881706"/>
                    <a:gd name="connsiteY27" fmla="*/ 849090 h 1008696"/>
                    <a:gd name="connsiteX28" fmla="*/ 572787 w 881706"/>
                    <a:gd name="connsiteY28" fmla="*/ 886160 h 1008696"/>
                    <a:gd name="connsiteX29" fmla="*/ 461576 w 881706"/>
                    <a:gd name="connsiteY29" fmla="*/ 947944 h 1008696"/>
                    <a:gd name="connsiteX30" fmla="*/ 412149 w 881706"/>
                    <a:gd name="connsiteY30" fmla="*/ 960301 h 1008696"/>
                    <a:gd name="connsiteX31" fmla="*/ 214441 w 881706"/>
                    <a:gd name="connsiteY31" fmla="*/ 972658 h 1008696"/>
                    <a:gd name="connsiteX32" fmla="*/ 177371 w 881706"/>
                    <a:gd name="connsiteY32" fmla="*/ 935587 h 1008696"/>
                    <a:gd name="connsiteX33" fmla="*/ 202084 w 881706"/>
                    <a:gd name="connsiteY33" fmla="*/ 762593 h 1008696"/>
                    <a:gd name="connsiteX34" fmla="*/ 251511 w 881706"/>
                    <a:gd name="connsiteY34" fmla="*/ 688452 h 1008696"/>
                    <a:gd name="connsiteX35" fmla="*/ 276225 w 881706"/>
                    <a:gd name="connsiteY35" fmla="*/ 651382 h 1008696"/>
                    <a:gd name="connsiteX36" fmla="*/ 300938 w 881706"/>
                    <a:gd name="connsiteY36" fmla="*/ 614312 h 1008696"/>
                    <a:gd name="connsiteX37" fmla="*/ 263868 w 881706"/>
                    <a:gd name="connsiteY37" fmla="*/ 503101 h 1008696"/>
                    <a:gd name="connsiteX38" fmla="*/ 251511 w 881706"/>
                    <a:gd name="connsiteY38" fmla="*/ 466031 h 1008696"/>
                    <a:gd name="connsiteX39" fmla="*/ 226798 w 881706"/>
                    <a:gd name="connsiteY39" fmla="*/ 428960 h 1008696"/>
                    <a:gd name="connsiteX40" fmla="*/ 202084 w 881706"/>
                    <a:gd name="connsiteY40" fmla="*/ 404247 h 1008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881706" h="1008696">
                      <a:moveTo>
                        <a:pt x="202084" y="404247"/>
                      </a:moveTo>
                      <a:lnTo>
                        <a:pt x="202084" y="404247"/>
                      </a:lnTo>
                      <a:cubicBezTo>
                        <a:pt x="169133" y="391890"/>
                        <a:pt x="135268" y="381740"/>
                        <a:pt x="103230" y="367177"/>
                      </a:cubicBezTo>
                      <a:cubicBezTo>
                        <a:pt x="71248" y="352640"/>
                        <a:pt x="56953" y="336405"/>
                        <a:pt x="41447" y="305393"/>
                      </a:cubicBezTo>
                      <a:cubicBezTo>
                        <a:pt x="35622" y="293743"/>
                        <a:pt x="34915" y="279973"/>
                        <a:pt x="29090" y="268323"/>
                      </a:cubicBezTo>
                      <a:cubicBezTo>
                        <a:pt x="22448" y="255040"/>
                        <a:pt x="12614" y="243609"/>
                        <a:pt x="4376" y="231252"/>
                      </a:cubicBezTo>
                      <a:cubicBezTo>
                        <a:pt x="8495" y="198301"/>
                        <a:pt x="0" y="161082"/>
                        <a:pt x="16733" y="132398"/>
                      </a:cubicBezTo>
                      <a:cubicBezTo>
                        <a:pt x="41851" y="89339"/>
                        <a:pt x="98168" y="81147"/>
                        <a:pt x="140301" y="70614"/>
                      </a:cubicBezTo>
                      <a:cubicBezTo>
                        <a:pt x="152658" y="62376"/>
                        <a:pt x="163800" y="51933"/>
                        <a:pt x="177371" y="45901"/>
                      </a:cubicBezTo>
                      <a:cubicBezTo>
                        <a:pt x="280648" y="0"/>
                        <a:pt x="343244" y="16091"/>
                        <a:pt x="473933" y="8831"/>
                      </a:cubicBezTo>
                      <a:cubicBezTo>
                        <a:pt x="539836" y="12950"/>
                        <a:pt x="605973" y="14275"/>
                        <a:pt x="671641" y="21187"/>
                      </a:cubicBezTo>
                      <a:cubicBezTo>
                        <a:pt x="723974" y="26696"/>
                        <a:pt x="701265" y="40936"/>
                        <a:pt x="745782" y="70614"/>
                      </a:cubicBezTo>
                      <a:cubicBezTo>
                        <a:pt x="756620" y="77839"/>
                        <a:pt x="771202" y="77146"/>
                        <a:pt x="782852" y="82971"/>
                      </a:cubicBezTo>
                      <a:cubicBezTo>
                        <a:pt x="796135" y="89613"/>
                        <a:pt x="807565" y="99447"/>
                        <a:pt x="819922" y="107685"/>
                      </a:cubicBezTo>
                      <a:cubicBezTo>
                        <a:pt x="828160" y="124161"/>
                        <a:pt x="835497" y="141119"/>
                        <a:pt x="844636" y="157112"/>
                      </a:cubicBezTo>
                      <a:cubicBezTo>
                        <a:pt x="852004" y="170006"/>
                        <a:pt x="862708" y="180899"/>
                        <a:pt x="869349" y="194182"/>
                      </a:cubicBezTo>
                      <a:cubicBezTo>
                        <a:pt x="875174" y="205832"/>
                        <a:pt x="877587" y="218895"/>
                        <a:pt x="881706" y="231252"/>
                      </a:cubicBezTo>
                      <a:cubicBezTo>
                        <a:pt x="877587" y="243609"/>
                        <a:pt x="877486" y="258152"/>
                        <a:pt x="869349" y="268323"/>
                      </a:cubicBezTo>
                      <a:cubicBezTo>
                        <a:pt x="811682" y="340407"/>
                        <a:pt x="832283" y="218887"/>
                        <a:pt x="782852" y="367177"/>
                      </a:cubicBezTo>
                      <a:cubicBezTo>
                        <a:pt x="778733" y="379534"/>
                        <a:pt x="773922" y="391681"/>
                        <a:pt x="770495" y="404247"/>
                      </a:cubicBezTo>
                      <a:cubicBezTo>
                        <a:pt x="761558" y="437016"/>
                        <a:pt x="756523" y="470879"/>
                        <a:pt x="745782" y="503101"/>
                      </a:cubicBezTo>
                      <a:cubicBezTo>
                        <a:pt x="741663" y="515458"/>
                        <a:pt x="736852" y="527605"/>
                        <a:pt x="733425" y="540171"/>
                      </a:cubicBezTo>
                      <a:cubicBezTo>
                        <a:pt x="724488" y="572940"/>
                        <a:pt x="727551" y="610764"/>
                        <a:pt x="708711" y="639025"/>
                      </a:cubicBezTo>
                      <a:cubicBezTo>
                        <a:pt x="700473" y="651382"/>
                        <a:pt x="690030" y="662525"/>
                        <a:pt x="683998" y="676096"/>
                      </a:cubicBezTo>
                      <a:cubicBezTo>
                        <a:pt x="673418" y="699901"/>
                        <a:pt x="673734" y="728561"/>
                        <a:pt x="659284" y="750236"/>
                      </a:cubicBezTo>
                      <a:cubicBezTo>
                        <a:pt x="651046" y="762593"/>
                        <a:pt x="641212" y="774023"/>
                        <a:pt x="634571" y="787306"/>
                      </a:cubicBezTo>
                      <a:cubicBezTo>
                        <a:pt x="628746" y="798956"/>
                        <a:pt x="630351" y="814206"/>
                        <a:pt x="622214" y="824377"/>
                      </a:cubicBezTo>
                      <a:cubicBezTo>
                        <a:pt x="612937" y="835974"/>
                        <a:pt x="597501" y="840852"/>
                        <a:pt x="585144" y="849090"/>
                      </a:cubicBezTo>
                      <a:cubicBezTo>
                        <a:pt x="581025" y="861447"/>
                        <a:pt x="581997" y="876950"/>
                        <a:pt x="572787" y="886160"/>
                      </a:cubicBezTo>
                      <a:cubicBezTo>
                        <a:pt x="537384" y="921563"/>
                        <a:pt x="505084" y="935513"/>
                        <a:pt x="461576" y="947944"/>
                      </a:cubicBezTo>
                      <a:cubicBezTo>
                        <a:pt x="445247" y="952610"/>
                        <a:pt x="428625" y="956182"/>
                        <a:pt x="412149" y="960301"/>
                      </a:cubicBezTo>
                      <a:cubicBezTo>
                        <a:pt x="339555" y="1008696"/>
                        <a:pt x="356759" y="1008237"/>
                        <a:pt x="214441" y="972658"/>
                      </a:cubicBezTo>
                      <a:cubicBezTo>
                        <a:pt x="197488" y="968420"/>
                        <a:pt x="189728" y="947944"/>
                        <a:pt x="177371" y="935587"/>
                      </a:cubicBezTo>
                      <a:cubicBezTo>
                        <a:pt x="178722" y="920726"/>
                        <a:pt x="178831" y="804450"/>
                        <a:pt x="202084" y="762593"/>
                      </a:cubicBezTo>
                      <a:cubicBezTo>
                        <a:pt x="216508" y="736629"/>
                        <a:pt x="235035" y="713166"/>
                        <a:pt x="251511" y="688452"/>
                      </a:cubicBezTo>
                      <a:lnTo>
                        <a:pt x="276225" y="651382"/>
                      </a:lnTo>
                      <a:lnTo>
                        <a:pt x="300938" y="614312"/>
                      </a:lnTo>
                      <a:lnTo>
                        <a:pt x="263868" y="503101"/>
                      </a:lnTo>
                      <a:cubicBezTo>
                        <a:pt x="259749" y="490744"/>
                        <a:pt x="258736" y="476869"/>
                        <a:pt x="251511" y="466031"/>
                      </a:cubicBezTo>
                      <a:cubicBezTo>
                        <a:pt x="243273" y="453674"/>
                        <a:pt x="233440" y="442243"/>
                        <a:pt x="226798" y="428960"/>
                      </a:cubicBezTo>
                      <a:cubicBezTo>
                        <a:pt x="194718" y="364799"/>
                        <a:pt x="206203" y="408366"/>
                        <a:pt x="202084" y="404247"/>
                      </a:cubicBezTo>
                      <a:close/>
                    </a:path>
                  </a:pathLst>
                </a:cu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 name="Freeform 295"/>
                <p:cNvSpPr/>
                <p:nvPr/>
              </p:nvSpPr>
              <p:spPr>
                <a:xfrm>
                  <a:off x="4658497" y="1668162"/>
                  <a:ext cx="535892" cy="1237978"/>
                </a:xfrm>
                <a:custGeom>
                  <a:avLst/>
                  <a:gdLst>
                    <a:gd name="connsiteX0" fmla="*/ 284206 w 535892"/>
                    <a:gd name="connsiteY0" fmla="*/ 0 h 1237978"/>
                    <a:gd name="connsiteX1" fmla="*/ 284206 w 535892"/>
                    <a:gd name="connsiteY1" fmla="*/ 0 h 1237978"/>
                    <a:gd name="connsiteX2" fmla="*/ 308919 w 535892"/>
                    <a:gd name="connsiteY2" fmla="*/ 111211 h 1237978"/>
                    <a:gd name="connsiteX3" fmla="*/ 321276 w 535892"/>
                    <a:gd name="connsiteY3" fmla="*/ 148281 h 1237978"/>
                    <a:gd name="connsiteX4" fmla="*/ 370703 w 535892"/>
                    <a:gd name="connsiteY4" fmla="*/ 222422 h 1237978"/>
                    <a:gd name="connsiteX5" fmla="*/ 444844 w 535892"/>
                    <a:gd name="connsiteY5" fmla="*/ 259492 h 1237978"/>
                    <a:gd name="connsiteX6" fmla="*/ 494271 w 535892"/>
                    <a:gd name="connsiteY6" fmla="*/ 333633 h 1237978"/>
                    <a:gd name="connsiteX7" fmla="*/ 518984 w 535892"/>
                    <a:gd name="connsiteY7" fmla="*/ 407773 h 1237978"/>
                    <a:gd name="connsiteX8" fmla="*/ 469557 w 535892"/>
                    <a:gd name="connsiteY8" fmla="*/ 543697 h 1237978"/>
                    <a:gd name="connsiteX9" fmla="*/ 395417 w 535892"/>
                    <a:gd name="connsiteY9" fmla="*/ 568411 h 1237978"/>
                    <a:gd name="connsiteX10" fmla="*/ 321276 w 535892"/>
                    <a:gd name="connsiteY10" fmla="*/ 617838 h 1237978"/>
                    <a:gd name="connsiteX11" fmla="*/ 284206 w 535892"/>
                    <a:gd name="connsiteY11" fmla="*/ 729049 h 1237978"/>
                    <a:gd name="connsiteX12" fmla="*/ 271849 w 535892"/>
                    <a:gd name="connsiteY12" fmla="*/ 766119 h 1237978"/>
                    <a:gd name="connsiteX13" fmla="*/ 259492 w 535892"/>
                    <a:gd name="connsiteY13" fmla="*/ 803189 h 1237978"/>
                    <a:gd name="connsiteX14" fmla="*/ 271849 w 535892"/>
                    <a:gd name="connsiteY14" fmla="*/ 1000897 h 1237978"/>
                    <a:gd name="connsiteX15" fmla="*/ 308919 w 535892"/>
                    <a:gd name="connsiteY15" fmla="*/ 1112108 h 1237978"/>
                    <a:gd name="connsiteX16" fmla="*/ 321276 w 535892"/>
                    <a:gd name="connsiteY16" fmla="*/ 1149179 h 1237978"/>
                    <a:gd name="connsiteX17" fmla="*/ 308919 w 535892"/>
                    <a:gd name="connsiteY17" fmla="*/ 1186249 h 1237978"/>
                    <a:gd name="connsiteX18" fmla="*/ 222422 w 535892"/>
                    <a:gd name="connsiteY18" fmla="*/ 1223319 h 1237978"/>
                    <a:gd name="connsiteX19" fmla="*/ 185352 w 535892"/>
                    <a:gd name="connsiteY19" fmla="*/ 1235676 h 1237978"/>
                    <a:gd name="connsiteX20" fmla="*/ 135925 w 535892"/>
                    <a:gd name="connsiteY20" fmla="*/ 976184 h 1237978"/>
                    <a:gd name="connsiteX21" fmla="*/ 111211 w 535892"/>
                    <a:gd name="connsiteY21" fmla="*/ 902043 h 1237978"/>
                    <a:gd name="connsiteX22" fmla="*/ 74141 w 535892"/>
                    <a:gd name="connsiteY22" fmla="*/ 815546 h 1237978"/>
                    <a:gd name="connsiteX23" fmla="*/ 24714 w 535892"/>
                    <a:gd name="connsiteY23" fmla="*/ 741406 h 1237978"/>
                    <a:gd name="connsiteX24" fmla="*/ 0 w 535892"/>
                    <a:gd name="connsiteY24" fmla="*/ 667265 h 1237978"/>
                    <a:gd name="connsiteX25" fmla="*/ 12357 w 535892"/>
                    <a:gd name="connsiteY25" fmla="*/ 432487 h 1237978"/>
                    <a:gd name="connsiteX26" fmla="*/ 86498 w 535892"/>
                    <a:gd name="connsiteY26" fmla="*/ 284206 h 1237978"/>
                    <a:gd name="connsiteX27" fmla="*/ 135925 w 535892"/>
                    <a:gd name="connsiteY27" fmla="*/ 210065 h 1237978"/>
                    <a:gd name="connsiteX28" fmla="*/ 160638 w 535892"/>
                    <a:gd name="connsiteY28" fmla="*/ 172995 h 1237978"/>
                    <a:gd name="connsiteX29" fmla="*/ 197708 w 535892"/>
                    <a:gd name="connsiteY29" fmla="*/ 148281 h 1237978"/>
                    <a:gd name="connsiteX30" fmla="*/ 222422 w 535892"/>
                    <a:gd name="connsiteY30" fmla="*/ 111211 h 1237978"/>
                    <a:gd name="connsiteX31" fmla="*/ 259492 w 535892"/>
                    <a:gd name="connsiteY31" fmla="*/ 98854 h 1237978"/>
                    <a:gd name="connsiteX32" fmla="*/ 284206 w 535892"/>
                    <a:gd name="connsiteY32" fmla="*/ 74141 h 1237978"/>
                    <a:gd name="connsiteX33" fmla="*/ 284206 w 535892"/>
                    <a:gd name="connsiteY33" fmla="*/ 0 h 1237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35892" h="1237978">
                      <a:moveTo>
                        <a:pt x="284206" y="0"/>
                      </a:moveTo>
                      <a:lnTo>
                        <a:pt x="284206" y="0"/>
                      </a:lnTo>
                      <a:cubicBezTo>
                        <a:pt x="292444" y="37070"/>
                        <a:pt x="299709" y="74370"/>
                        <a:pt x="308919" y="111211"/>
                      </a:cubicBezTo>
                      <a:cubicBezTo>
                        <a:pt x="312078" y="123847"/>
                        <a:pt x="314950" y="136895"/>
                        <a:pt x="321276" y="148281"/>
                      </a:cubicBezTo>
                      <a:cubicBezTo>
                        <a:pt x="335701" y="174245"/>
                        <a:pt x="342525" y="213029"/>
                        <a:pt x="370703" y="222422"/>
                      </a:cubicBezTo>
                      <a:cubicBezTo>
                        <a:pt x="421862" y="239475"/>
                        <a:pt x="396935" y="227554"/>
                        <a:pt x="444844" y="259492"/>
                      </a:cubicBezTo>
                      <a:cubicBezTo>
                        <a:pt x="461320" y="284206"/>
                        <a:pt x="484878" y="305455"/>
                        <a:pt x="494271" y="333633"/>
                      </a:cubicBezTo>
                      <a:lnTo>
                        <a:pt x="518984" y="407773"/>
                      </a:lnTo>
                      <a:cubicBezTo>
                        <a:pt x="509430" y="493761"/>
                        <a:pt x="535892" y="514214"/>
                        <a:pt x="469557" y="543697"/>
                      </a:cubicBezTo>
                      <a:cubicBezTo>
                        <a:pt x="445752" y="554277"/>
                        <a:pt x="417092" y="553961"/>
                        <a:pt x="395417" y="568411"/>
                      </a:cubicBezTo>
                      <a:lnTo>
                        <a:pt x="321276" y="617838"/>
                      </a:lnTo>
                      <a:lnTo>
                        <a:pt x="284206" y="729049"/>
                      </a:lnTo>
                      <a:lnTo>
                        <a:pt x="271849" y="766119"/>
                      </a:lnTo>
                      <a:lnTo>
                        <a:pt x="259492" y="803189"/>
                      </a:lnTo>
                      <a:cubicBezTo>
                        <a:pt x="263611" y="869092"/>
                        <a:pt x="262927" y="935471"/>
                        <a:pt x="271849" y="1000897"/>
                      </a:cubicBezTo>
                      <a:cubicBezTo>
                        <a:pt x="271850" y="1000906"/>
                        <a:pt x="302739" y="1093569"/>
                        <a:pt x="308919" y="1112108"/>
                      </a:cubicBezTo>
                      <a:lnTo>
                        <a:pt x="321276" y="1149179"/>
                      </a:lnTo>
                      <a:cubicBezTo>
                        <a:pt x="317157" y="1161536"/>
                        <a:pt x="317056" y="1176078"/>
                        <a:pt x="308919" y="1186249"/>
                      </a:cubicBezTo>
                      <a:cubicBezTo>
                        <a:pt x="286624" y="1214117"/>
                        <a:pt x="253201" y="1214525"/>
                        <a:pt x="222422" y="1223319"/>
                      </a:cubicBezTo>
                      <a:cubicBezTo>
                        <a:pt x="209898" y="1226897"/>
                        <a:pt x="197709" y="1231557"/>
                        <a:pt x="185352" y="1235676"/>
                      </a:cubicBezTo>
                      <a:cubicBezTo>
                        <a:pt x="79611" y="1165182"/>
                        <a:pt x="167340" y="1237978"/>
                        <a:pt x="135925" y="976184"/>
                      </a:cubicBezTo>
                      <a:cubicBezTo>
                        <a:pt x="132821" y="950319"/>
                        <a:pt x="119449" y="926757"/>
                        <a:pt x="111211" y="902043"/>
                      </a:cubicBezTo>
                      <a:cubicBezTo>
                        <a:pt x="98428" y="863696"/>
                        <a:pt x="97043" y="853716"/>
                        <a:pt x="74141" y="815546"/>
                      </a:cubicBezTo>
                      <a:cubicBezTo>
                        <a:pt x="58860" y="790077"/>
                        <a:pt x="34107" y="769584"/>
                        <a:pt x="24714" y="741406"/>
                      </a:cubicBezTo>
                      <a:lnTo>
                        <a:pt x="0" y="667265"/>
                      </a:lnTo>
                      <a:cubicBezTo>
                        <a:pt x="4119" y="589006"/>
                        <a:pt x="3020" y="510296"/>
                        <a:pt x="12357" y="432487"/>
                      </a:cubicBezTo>
                      <a:cubicBezTo>
                        <a:pt x="19844" y="370097"/>
                        <a:pt x="52971" y="334496"/>
                        <a:pt x="86498" y="284206"/>
                      </a:cubicBezTo>
                      <a:lnTo>
                        <a:pt x="135925" y="210065"/>
                      </a:lnTo>
                      <a:cubicBezTo>
                        <a:pt x="144163" y="197708"/>
                        <a:pt x="148281" y="181233"/>
                        <a:pt x="160638" y="172995"/>
                      </a:cubicBezTo>
                      <a:lnTo>
                        <a:pt x="197708" y="148281"/>
                      </a:lnTo>
                      <a:cubicBezTo>
                        <a:pt x="205946" y="135924"/>
                        <a:pt x="210825" y="120488"/>
                        <a:pt x="222422" y="111211"/>
                      </a:cubicBezTo>
                      <a:cubicBezTo>
                        <a:pt x="232593" y="103074"/>
                        <a:pt x="248323" y="105555"/>
                        <a:pt x="259492" y="98854"/>
                      </a:cubicBezTo>
                      <a:cubicBezTo>
                        <a:pt x="269482" y="92860"/>
                        <a:pt x="275968" y="82379"/>
                        <a:pt x="284206" y="74141"/>
                      </a:cubicBezTo>
                      <a:lnTo>
                        <a:pt x="284206" y="0"/>
                      </a:lnTo>
                      <a:close/>
                    </a:path>
                  </a:pathLst>
                </a:cu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 name="Freeform 296"/>
                <p:cNvSpPr/>
                <p:nvPr/>
              </p:nvSpPr>
              <p:spPr>
                <a:xfrm>
                  <a:off x="5301049" y="1371600"/>
                  <a:ext cx="891827" cy="247135"/>
                </a:xfrm>
                <a:custGeom>
                  <a:avLst/>
                  <a:gdLst>
                    <a:gd name="connsiteX0" fmla="*/ 0 w 891827"/>
                    <a:gd name="connsiteY0" fmla="*/ 24714 h 247135"/>
                    <a:gd name="connsiteX1" fmla="*/ 0 w 891827"/>
                    <a:gd name="connsiteY1" fmla="*/ 24714 h 247135"/>
                    <a:gd name="connsiteX2" fmla="*/ 123567 w 891827"/>
                    <a:gd name="connsiteY2" fmla="*/ 160638 h 247135"/>
                    <a:gd name="connsiteX3" fmla="*/ 234778 w 891827"/>
                    <a:gd name="connsiteY3" fmla="*/ 222422 h 247135"/>
                    <a:gd name="connsiteX4" fmla="*/ 271848 w 891827"/>
                    <a:gd name="connsiteY4" fmla="*/ 234778 h 247135"/>
                    <a:gd name="connsiteX5" fmla="*/ 308919 w 891827"/>
                    <a:gd name="connsiteY5" fmla="*/ 247135 h 247135"/>
                    <a:gd name="connsiteX6" fmla="*/ 766119 w 891827"/>
                    <a:gd name="connsiteY6" fmla="*/ 234778 h 247135"/>
                    <a:gd name="connsiteX7" fmla="*/ 840259 w 891827"/>
                    <a:gd name="connsiteY7" fmla="*/ 210065 h 247135"/>
                    <a:gd name="connsiteX8" fmla="*/ 877329 w 891827"/>
                    <a:gd name="connsiteY8" fmla="*/ 185351 h 247135"/>
                    <a:gd name="connsiteX9" fmla="*/ 889686 w 891827"/>
                    <a:gd name="connsiteY9" fmla="*/ 148281 h 247135"/>
                    <a:gd name="connsiteX10" fmla="*/ 827902 w 891827"/>
                    <a:gd name="connsiteY10" fmla="*/ 98854 h 247135"/>
                    <a:gd name="connsiteX11" fmla="*/ 790832 w 891827"/>
                    <a:gd name="connsiteY11" fmla="*/ 74141 h 247135"/>
                    <a:gd name="connsiteX12" fmla="*/ 667265 w 891827"/>
                    <a:gd name="connsiteY12" fmla="*/ 37070 h 247135"/>
                    <a:gd name="connsiteX13" fmla="*/ 605481 w 891827"/>
                    <a:gd name="connsiteY13" fmla="*/ 24714 h 247135"/>
                    <a:gd name="connsiteX14" fmla="*/ 518983 w 891827"/>
                    <a:gd name="connsiteY14" fmla="*/ 0 h 247135"/>
                    <a:gd name="connsiteX15" fmla="*/ 210065 w 891827"/>
                    <a:gd name="connsiteY15" fmla="*/ 12357 h 247135"/>
                    <a:gd name="connsiteX16" fmla="*/ 111210 w 891827"/>
                    <a:gd name="connsiteY16" fmla="*/ 37070 h 247135"/>
                    <a:gd name="connsiteX17" fmla="*/ 86497 w 891827"/>
                    <a:gd name="connsiteY17" fmla="*/ 49427 h 247135"/>
                    <a:gd name="connsiteX18" fmla="*/ 86497 w 891827"/>
                    <a:gd name="connsiteY18" fmla="*/ 49427 h 247135"/>
                    <a:gd name="connsiteX19" fmla="*/ 61783 w 891827"/>
                    <a:gd name="connsiteY19" fmla="*/ 61784 h 247135"/>
                    <a:gd name="connsiteX20" fmla="*/ 24713 w 891827"/>
                    <a:gd name="connsiteY20" fmla="*/ 74141 h 247135"/>
                    <a:gd name="connsiteX21" fmla="*/ 61783 w 891827"/>
                    <a:gd name="connsiteY21" fmla="*/ 61784 h 24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91827" h="247135">
                      <a:moveTo>
                        <a:pt x="0" y="24714"/>
                      </a:moveTo>
                      <a:lnTo>
                        <a:pt x="0" y="24714"/>
                      </a:lnTo>
                      <a:cubicBezTo>
                        <a:pt x="93966" y="158952"/>
                        <a:pt x="38800" y="132381"/>
                        <a:pt x="123567" y="160638"/>
                      </a:cubicBezTo>
                      <a:cubicBezTo>
                        <a:pt x="179057" y="216128"/>
                        <a:pt x="144060" y="192183"/>
                        <a:pt x="234778" y="222422"/>
                      </a:cubicBezTo>
                      <a:lnTo>
                        <a:pt x="271848" y="234778"/>
                      </a:lnTo>
                      <a:lnTo>
                        <a:pt x="308919" y="247135"/>
                      </a:lnTo>
                      <a:cubicBezTo>
                        <a:pt x="461319" y="243016"/>
                        <a:pt x="614033" y="245389"/>
                        <a:pt x="766119" y="234778"/>
                      </a:cubicBezTo>
                      <a:cubicBezTo>
                        <a:pt x="792106" y="232965"/>
                        <a:pt x="818584" y="224515"/>
                        <a:pt x="840259" y="210065"/>
                      </a:cubicBezTo>
                      <a:lnTo>
                        <a:pt x="877329" y="185351"/>
                      </a:lnTo>
                      <a:cubicBezTo>
                        <a:pt x="881448" y="172994"/>
                        <a:pt x="891827" y="161129"/>
                        <a:pt x="889686" y="148281"/>
                      </a:cubicBezTo>
                      <a:cubicBezTo>
                        <a:pt x="882112" y="102834"/>
                        <a:pt x="857692" y="113749"/>
                        <a:pt x="827902" y="98854"/>
                      </a:cubicBezTo>
                      <a:cubicBezTo>
                        <a:pt x="814619" y="92213"/>
                        <a:pt x="804403" y="80173"/>
                        <a:pt x="790832" y="74141"/>
                      </a:cubicBezTo>
                      <a:cubicBezTo>
                        <a:pt x="760030" y="60451"/>
                        <a:pt x="703208" y="45057"/>
                        <a:pt x="667265" y="37070"/>
                      </a:cubicBezTo>
                      <a:cubicBezTo>
                        <a:pt x="646763" y="32514"/>
                        <a:pt x="625983" y="29270"/>
                        <a:pt x="605481" y="24714"/>
                      </a:cubicBezTo>
                      <a:cubicBezTo>
                        <a:pt x="558938" y="14371"/>
                        <a:pt x="560261" y="13759"/>
                        <a:pt x="518983" y="0"/>
                      </a:cubicBezTo>
                      <a:cubicBezTo>
                        <a:pt x="416010" y="4119"/>
                        <a:pt x="312892" y="5502"/>
                        <a:pt x="210065" y="12357"/>
                      </a:cubicBezTo>
                      <a:cubicBezTo>
                        <a:pt x="183718" y="14113"/>
                        <a:pt x="138307" y="26231"/>
                        <a:pt x="111210" y="37070"/>
                      </a:cubicBezTo>
                      <a:cubicBezTo>
                        <a:pt x="102659" y="40490"/>
                        <a:pt x="94735" y="45308"/>
                        <a:pt x="86497" y="49427"/>
                      </a:cubicBezTo>
                      <a:lnTo>
                        <a:pt x="86497" y="49427"/>
                      </a:lnTo>
                      <a:lnTo>
                        <a:pt x="61783" y="61784"/>
                      </a:lnTo>
                      <a:lnTo>
                        <a:pt x="24713" y="74141"/>
                      </a:lnTo>
                      <a:lnTo>
                        <a:pt x="61783" y="61784"/>
                      </a:lnTo>
                    </a:path>
                  </a:pathLst>
                </a:custGeom>
                <a:solidFill>
                  <a:schemeClr val="accent3">
                    <a:lumMod val="60000"/>
                    <a:lumOff val="40000"/>
                  </a:schemeClr>
                </a:solidFill>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sp>
          <p:nvSpPr>
            <p:cNvPr id="2049" name="Multiply 2048"/>
            <p:cNvSpPr/>
            <p:nvPr/>
          </p:nvSpPr>
          <p:spPr>
            <a:xfrm>
              <a:off x="4467060" y="3994342"/>
              <a:ext cx="2509070" cy="2370285"/>
            </a:xfrm>
            <a:prstGeom prst="mathMultiply">
              <a:avLst>
                <a:gd name="adj1" fmla="val 4382"/>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067042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5"/>
                                        </p:tgtEl>
                                        <p:attrNameLst>
                                          <p:attrName>style.visibility</p:attrName>
                                        </p:attrNameLst>
                                      </p:cBhvr>
                                      <p:to>
                                        <p:strVal val="visible"/>
                                      </p:to>
                                    </p:set>
                                    <p:animEffect transition="in" filter="fade">
                                      <p:cBhvr>
                                        <p:cTn id="12" dur="500"/>
                                        <p:tgtEl>
                                          <p:spTgt spid="1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48"/>
                                        </p:tgtEl>
                                        <p:attrNameLst>
                                          <p:attrName>style.visibility</p:attrName>
                                        </p:attrNameLst>
                                      </p:cBhvr>
                                      <p:to>
                                        <p:strVal val="visible"/>
                                      </p:to>
                                    </p:set>
                                    <p:animEffect transition="in" filter="fade">
                                      <p:cBhvr>
                                        <p:cTn id="17" dur="500"/>
                                        <p:tgtEl>
                                          <p:spTgt spid="204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50"/>
                                        </p:tgtEl>
                                        <p:attrNameLst>
                                          <p:attrName>style.visibility</p:attrName>
                                        </p:attrNameLst>
                                      </p:cBhvr>
                                      <p:to>
                                        <p:strVal val="visible"/>
                                      </p:to>
                                    </p:set>
                                    <p:animEffect transition="in" filter="fade">
                                      <p:cBhvr>
                                        <p:cTn id="22"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6">
            <a:extLst>
              <a:ext uri="{FF2B5EF4-FFF2-40B4-BE49-F238E27FC236}">
                <a16:creationId xmlns:a16="http://schemas.microsoft.com/office/drawing/2014/main" id="{5E3C4C14-5984-412E-8404-73E28719B1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0" y="100361"/>
            <a:ext cx="12192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Working Together For Zion</a:t>
            </a:r>
          </a:p>
        </p:txBody>
      </p:sp>
      <p:grpSp>
        <p:nvGrpSpPr>
          <p:cNvPr id="15" name="Group 14"/>
          <p:cNvGrpSpPr/>
          <p:nvPr/>
        </p:nvGrpSpPr>
        <p:grpSpPr>
          <a:xfrm>
            <a:off x="962259" y="1281684"/>
            <a:ext cx="2943922" cy="2553626"/>
            <a:chOff x="271347" y="3700090"/>
            <a:chExt cx="2943922" cy="2553626"/>
          </a:xfrm>
        </p:grpSpPr>
        <p:sp>
          <p:nvSpPr>
            <p:cNvPr id="17" name="Rounded Rectangle 16"/>
            <p:cNvSpPr/>
            <p:nvPr/>
          </p:nvSpPr>
          <p:spPr>
            <a:xfrm>
              <a:off x="696951" y="3700090"/>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2551114" y="3700091"/>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271347" y="3812310"/>
              <a:ext cx="2943922" cy="1033346"/>
              <a:chOff x="3055434" y="2111298"/>
              <a:chExt cx="2943922" cy="1033346"/>
            </a:xfrm>
          </p:grpSpPr>
          <p:sp>
            <p:nvSpPr>
              <p:cNvPr id="10" name="Rounded Rectangle 9"/>
              <p:cNvSpPr/>
              <p:nvPr/>
            </p:nvSpPr>
            <p:spPr>
              <a:xfrm>
                <a:off x="3055434" y="2111298"/>
                <a:ext cx="2943922" cy="1033346"/>
              </a:xfrm>
              <a:prstGeom prst="roundRect">
                <a:avLst>
                  <a:gd name="adj" fmla="val 5875"/>
                </a:avLst>
              </a:prstGeom>
              <a:solidFill>
                <a:srgbClr val="589A8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ame 10"/>
              <p:cNvSpPr/>
              <p:nvPr/>
            </p:nvSpPr>
            <p:spPr>
              <a:xfrm>
                <a:off x="3129776" y="2178205"/>
                <a:ext cx="2772936" cy="881462"/>
              </a:xfrm>
              <a:prstGeom prst="frame">
                <a:avLst>
                  <a:gd name="adj1" fmla="val 3223"/>
                </a:avLst>
              </a:prstGeom>
              <a:solidFill>
                <a:schemeClr val="bg1"/>
              </a:solidFill>
              <a:ln>
                <a:solidFill>
                  <a:srgbClr val="589A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p:cNvSpPr txBox="1"/>
              <p:nvPr/>
            </p:nvSpPr>
            <p:spPr>
              <a:xfrm>
                <a:off x="3196683" y="2230243"/>
                <a:ext cx="2624254" cy="584775"/>
              </a:xfrm>
              <a:prstGeom prst="rect">
                <a:avLst/>
              </a:prstGeom>
              <a:noFill/>
            </p:spPr>
            <p:txBody>
              <a:bodyPr wrap="square" rtlCol="0">
                <a:spAutoFit/>
              </a:bodyPr>
              <a:lstStyle/>
              <a:p>
                <a:pPr algn="ctr"/>
                <a:r>
                  <a:rPr lang="en-US" sz="3200" dirty="0">
                    <a:solidFill>
                      <a:schemeClr val="bg1"/>
                    </a:solidFill>
                  </a:rPr>
                  <a:t>Independence</a:t>
                </a:r>
              </a:p>
            </p:txBody>
          </p:sp>
        </p:grpSp>
      </p:grpSp>
      <p:grpSp>
        <p:nvGrpSpPr>
          <p:cNvPr id="23" name="Group 22"/>
          <p:cNvGrpSpPr/>
          <p:nvPr/>
        </p:nvGrpSpPr>
        <p:grpSpPr>
          <a:xfrm>
            <a:off x="8098450" y="1207510"/>
            <a:ext cx="2943922" cy="2564776"/>
            <a:chOff x="5657386" y="1187354"/>
            <a:chExt cx="2943922" cy="2564776"/>
          </a:xfrm>
        </p:grpSpPr>
        <p:sp>
          <p:nvSpPr>
            <p:cNvPr id="13" name="Rounded Rectangle 12"/>
            <p:cNvSpPr/>
            <p:nvPr/>
          </p:nvSpPr>
          <p:spPr>
            <a:xfrm>
              <a:off x="8021444" y="1187354"/>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5943600" y="1198505"/>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5657386" y="1286107"/>
              <a:ext cx="2943922" cy="1033346"/>
              <a:chOff x="3055434" y="2111298"/>
              <a:chExt cx="2943922" cy="1033346"/>
            </a:xfrm>
          </p:grpSpPr>
          <p:sp>
            <p:nvSpPr>
              <p:cNvPr id="2" name="Rounded Rectangle 1"/>
              <p:cNvSpPr/>
              <p:nvPr/>
            </p:nvSpPr>
            <p:spPr>
              <a:xfrm>
                <a:off x="3055434" y="2111298"/>
                <a:ext cx="2943922" cy="1033346"/>
              </a:xfrm>
              <a:prstGeom prst="roundRect">
                <a:avLst>
                  <a:gd name="adj" fmla="val 5875"/>
                </a:avLst>
              </a:prstGeom>
              <a:solidFill>
                <a:srgbClr val="589A8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ame 2"/>
              <p:cNvSpPr/>
              <p:nvPr/>
            </p:nvSpPr>
            <p:spPr>
              <a:xfrm>
                <a:off x="3129776" y="2178205"/>
                <a:ext cx="2772936" cy="881462"/>
              </a:xfrm>
              <a:prstGeom prst="frame">
                <a:avLst>
                  <a:gd name="adj1" fmla="val 3223"/>
                </a:avLst>
              </a:prstGeom>
              <a:solidFill>
                <a:schemeClr val="bg1"/>
              </a:solidFill>
              <a:ln>
                <a:solidFill>
                  <a:srgbClr val="589A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3196683" y="2230243"/>
                <a:ext cx="2624254" cy="769441"/>
              </a:xfrm>
              <a:prstGeom prst="rect">
                <a:avLst/>
              </a:prstGeom>
              <a:noFill/>
            </p:spPr>
            <p:txBody>
              <a:bodyPr wrap="square" rtlCol="0">
                <a:spAutoFit/>
              </a:bodyPr>
              <a:lstStyle/>
              <a:p>
                <a:pPr algn="ctr"/>
                <a:r>
                  <a:rPr lang="en-US" sz="4400" dirty="0">
                    <a:solidFill>
                      <a:schemeClr val="bg1"/>
                    </a:solidFill>
                  </a:rPr>
                  <a:t>Kirtland</a:t>
                </a:r>
              </a:p>
            </p:txBody>
          </p:sp>
        </p:grpSp>
      </p:grpSp>
      <p:sp>
        <p:nvSpPr>
          <p:cNvPr id="14" name="Rectangle 13"/>
          <p:cNvSpPr/>
          <p:nvPr/>
        </p:nvSpPr>
        <p:spPr>
          <a:xfrm>
            <a:off x="7995302" y="4013699"/>
            <a:ext cx="3335509" cy="2677656"/>
          </a:xfrm>
          <a:prstGeom prst="rect">
            <a:avLst/>
          </a:prstGeom>
        </p:spPr>
        <p:txBody>
          <a:bodyPr wrap="square">
            <a:spAutoFit/>
          </a:bodyPr>
          <a:lstStyle/>
          <a:p>
            <a:r>
              <a:rPr lang="en-US" sz="2400" dirty="0">
                <a:solidFill>
                  <a:schemeClr val="bg1"/>
                </a:solidFill>
              </a:rPr>
              <a:t>Others remained in Kirtland and in other areas in the east. </a:t>
            </a:r>
          </a:p>
          <a:p>
            <a:endParaRPr lang="en-US" sz="2400" dirty="0">
              <a:solidFill>
                <a:schemeClr val="bg1"/>
              </a:solidFill>
            </a:endParaRPr>
          </a:p>
          <a:p>
            <a:r>
              <a:rPr lang="en-US" sz="2400" dirty="0">
                <a:solidFill>
                  <a:schemeClr val="bg1"/>
                </a:solidFill>
              </a:rPr>
              <a:t>A stake would be organized in Kirtland on February 17, 1834.</a:t>
            </a:r>
          </a:p>
        </p:txBody>
      </p:sp>
      <p:grpSp>
        <p:nvGrpSpPr>
          <p:cNvPr id="24" name="Group 23"/>
          <p:cNvGrpSpPr/>
          <p:nvPr/>
        </p:nvGrpSpPr>
        <p:grpSpPr>
          <a:xfrm>
            <a:off x="5070747" y="1508275"/>
            <a:ext cx="1770643" cy="1911782"/>
            <a:chOff x="3546746" y="1508275"/>
            <a:chExt cx="1770643" cy="1911782"/>
          </a:xfrm>
        </p:grpSpPr>
        <p:pic>
          <p:nvPicPr>
            <p:cNvPr id="2052"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860182" y="2040170"/>
              <a:ext cx="1196898" cy="1077218"/>
            </a:xfrm>
            <a:prstGeom prst="rect">
              <a:avLst/>
            </a:prstGeom>
            <a:noFill/>
          </p:spPr>
          <p:txBody>
            <a:bodyPr wrap="square" rtlCol="0">
              <a:spAutoFit/>
            </a:bodyPr>
            <a:lstStyle/>
            <a:p>
              <a:pPr algn="ctr"/>
              <a:r>
                <a:rPr lang="en-US" sz="3200" dirty="0">
                  <a:solidFill>
                    <a:schemeClr val="bg1"/>
                  </a:solidFill>
                </a:rPr>
                <a:t>900 Miles</a:t>
              </a:r>
            </a:p>
          </p:txBody>
        </p:sp>
      </p:grpSp>
      <p:sp>
        <p:nvSpPr>
          <p:cNvPr id="26" name="Rectangle 25"/>
          <p:cNvSpPr/>
          <p:nvPr/>
        </p:nvSpPr>
        <p:spPr>
          <a:xfrm>
            <a:off x="1045895" y="4013699"/>
            <a:ext cx="3090744" cy="2308324"/>
          </a:xfrm>
          <a:prstGeom prst="rect">
            <a:avLst/>
          </a:prstGeom>
        </p:spPr>
        <p:txBody>
          <a:bodyPr wrap="square">
            <a:spAutoFit/>
          </a:bodyPr>
          <a:lstStyle/>
          <a:p>
            <a:r>
              <a:rPr lang="en-US" sz="2400" dirty="0">
                <a:solidFill>
                  <a:schemeClr val="bg1"/>
                </a:solidFill>
              </a:rPr>
              <a:t>In July 1831 many of the Saints traveled the nearly 900 miles to Independence, Missouri, to settle and build Zion. </a:t>
            </a:r>
          </a:p>
        </p:txBody>
      </p:sp>
      <p:sp>
        <p:nvSpPr>
          <p:cNvPr id="25" name="Rectangle 24"/>
          <p:cNvSpPr/>
          <p:nvPr/>
        </p:nvSpPr>
        <p:spPr>
          <a:xfrm>
            <a:off x="4663840" y="3710651"/>
            <a:ext cx="2514601" cy="2677656"/>
          </a:xfrm>
          <a:prstGeom prst="rect">
            <a:avLst/>
          </a:prstGeom>
        </p:spPr>
        <p:txBody>
          <a:bodyPr wrap="square">
            <a:spAutoFit/>
          </a:bodyPr>
          <a:lstStyle/>
          <a:p>
            <a:pPr algn="ctr"/>
            <a:r>
              <a:rPr lang="en-US" sz="2400" dirty="0">
                <a:solidFill>
                  <a:srgbClr val="FFFF00"/>
                </a:solidFill>
                <a:latin typeface="Abadi" panose="020B0604020104020204" pitchFamily="34" charset="0"/>
              </a:rPr>
              <a:t>The Saints worked together to contribute funds and resources to lay the foundation of the city of Zion</a:t>
            </a:r>
            <a:endParaRPr lang="en-US" sz="2400" dirty="0">
              <a:solidFill>
                <a:srgbClr val="FFFF00"/>
              </a:solidFill>
            </a:endParaRPr>
          </a:p>
        </p:txBody>
      </p:sp>
    </p:spTree>
    <p:extLst>
      <p:ext uri="{BB962C8B-B14F-4D97-AF65-F5344CB8AC3E}">
        <p14:creationId xmlns:p14="http://schemas.microsoft.com/office/powerpoint/2010/main" val="427289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xit" presetSubtype="0" fill="hold" grpId="0" nodeType="withEffect">
                                  <p:stCondLst>
                                    <p:cond delay="0"/>
                                  </p:stCondLst>
                                  <p:childTnLst>
                                    <p:animEffect transition="out" filter="fade">
                                      <p:cBhvr>
                                        <p:cTn id="9" dur="500"/>
                                        <p:tgtEl>
                                          <p:spTgt spid="26"/>
                                        </p:tgtEl>
                                      </p:cBhvr>
                                    </p:animEffect>
                                    <p:set>
                                      <p:cBhvr>
                                        <p:cTn id="10" dur="1" fill="hold">
                                          <p:stCondLst>
                                            <p:cond delay="499"/>
                                          </p:stCondLst>
                                        </p:cTn>
                                        <p:tgtEl>
                                          <p:spTgt spid="26"/>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14"/>
                                        </p:tgtEl>
                                      </p:cBhvr>
                                    </p:animEffect>
                                    <p:set>
                                      <p:cBhvr>
                                        <p:cTn id="13"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6"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45">
            <a:extLst>
              <a:ext uri="{FF2B5EF4-FFF2-40B4-BE49-F238E27FC236}">
                <a16:creationId xmlns:a16="http://schemas.microsoft.com/office/drawing/2014/main" id="{40843211-76B8-44D3-83E0-88D7AEE8A3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524001" y="100362"/>
            <a:ext cx="9144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Ohio and Zion</a:t>
            </a:r>
          </a:p>
        </p:txBody>
      </p:sp>
      <p:grpSp>
        <p:nvGrpSpPr>
          <p:cNvPr id="23" name="Group 22"/>
          <p:cNvGrpSpPr/>
          <p:nvPr/>
        </p:nvGrpSpPr>
        <p:grpSpPr>
          <a:xfrm>
            <a:off x="4624039" y="1038333"/>
            <a:ext cx="2943922" cy="2564776"/>
            <a:chOff x="5657386" y="1187354"/>
            <a:chExt cx="2943922" cy="2564776"/>
          </a:xfrm>
        </p:grpSpPr>
        <p:sp>
          <p:nvSpPr>
            <p:cNvPr id="13" name="Rounded Rectangle 12"/>
            <p:cNvSpPr/>
            <p:nvPr/>
          </p:nvSpPr>
          <p:spPr>
            <a:xfrm>
              <a:off x="8021444" y="1187354"/>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5943600" y="1198505"/>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5657386" y="1286107"/>
              <a:ext cx="2943922" cy="1033346"/>
              <a:chOff x="3055434" y="2111298"/>
              <a:chExt cx="2943922" cy="1033346"/>
            </a:xfrm>
          </p:grpSpPr>
          <p:sp>
            <p:nvSpPr>
              <p:cNvPr id="2" name="Rounded Rectangle 1"/>
              <p:cNvSpPr/>
              <p:nvPr/>
            </p:nvSpPr>
            <p:spPr>
              <a:xfrm>
                <a:off x="3055434" y="2111298"/>
                <a:ext cx="2943922" cy="1033346"/>
              </a:xfrm>
              <a:prstGeom prst="roundRect">
                <a:avLst>
                  <a:gd name="adj" fmla="val 5875"/>
                </a:avLst>
              </a:prstGeom>
              <a:solidFill>
                <a:srgbClr val="589A8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ame 2"/>
              <p:cNvSpPr/>
              <p:nvPr/>
            </p:nvSpPr>
            <p:spPr>
              <a:xfrm>
                <a:off x="3129776" y="2178205"/>
                <a:ext cx="2772936" cy="881462"/>
              </a:xfrm>
              <a:prstGeom prst="frame">
                <a:avLst>
                  <a:gd name="adj1" fmla="val 3223"/>
                </a:avLst>
              </a:prstGeom>
              <a:solidFill>
                <a:schemeClr val="bg1"/>
              </a:solidFill>
              <a:ln>
                <a:solidFill>
                  <a:srgbClr val="589A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3196683" y="2230243"/>
                <a:ext cx="2624254" cy="769441"/>
              </a:xfrm>
              <a:prstGeom prst="rect">
                <a:avLst/>
              </a:prstGeom>
              <a:noFill/>
            </p:spPr>
            <p:txBody>
              <a:bodyPr wrap="square" rtlCol="0">
                <a:spAutoFit/>
              </a:bodyPr>
              <a:lstStyle/>
              <a:p>
                <a:pPr algn="ctr"/>
                <a:r>
                  <a:rPr lang="en-US" sz="4400" dirty="0">
                    <a:solidFill>
                      <a:schemeClr val="bg1"/>
                    </a:solidFill>
                  </a:rPr>
                  <a:t>Ohio</a:t>
                </a:r>
              </a:p>
            </p:txBody>
          </p:sp>
        </p:grpSp>
      </p:grpSp>
      <p:grpSp>
        <p:nvGrpSpPr>
          <p:cNvPr id="24" name="Group 23"/>
          <p:cNvGrpSpPr/>
          <p:nvPr/>
        </p:nvGrpSpPr>
        <p:grpSpPr>
          <a:xfrm>
            <a:off x="719261" y="635116"/>
            <a:ext cx="1038919" cy="1162542"/>
            <a:chOff x="3546746" y="1508275"/>
            <a:chExt cx="1770643" cy="1911782"/>
          </a:xfrm>
        </p:grpSpPr>
        <p:pic>
          <p:nvPicPr>
            <p:cNvPr id="2052"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860183" y="2040170"/>
              <a:ext cx="1196898" cy="657975"/>
            </a:xfrm>
            <a:prstGeom prst="rect">
              <a:avLst/>
            </a:prstGeom>
            <a:noFill/>
          </p:spPr>
          <p:txBody>
            <a:bodyPr wrap="square" rtlCol="0">
              <a:spAutoFit/>
            </a:bodyPr>
            <a:lstStyle/>
            <a:p>
              <a:pPr algn="ctr"/>
              <a:r>
                <a:rPr lang="en-US" sz="2000" dirty="0">
                  <a:solidFill>
                    <a:schemeClr val="bg1"/>
                  </a:solidFill>
                </a:rPr>
                <a:t>1831</a:t>
              </a:r>
            </a:p>
          </p:txBody>
        </p:sp>
      </p:grpSp>
      <p:sp>
        <p:nvSpPr>
          <p:cNvPr id="26" name="Rectangle 25"/>
          <p:cNvSpPr/>
          <p:nvPr/>
        </p:nvSpPr>
        <p:spPr>
          <a:xfrm>
            <a:off x="5764740" y="4292948"/>
            <a:ext cx="2351973" cy="1200329"/>
          </a:xfrm>
          <a:prstGeom prst="rect">
            <a:avLst/>
          </a:prstGeom>
        </p:spPr>
        <p:txBody>
          <a:bodyPr wrap="square">
            <a:spAutoFit/>
          </a:bodyPr>
          <a:lstStyle/>
          <a:p>
            <a:r>
              <a:rPr lang="en-US" dirty="0">
                <a:solidFill>
                  <a:schemeClr val="bg1"/>
                </a:solidFill>
              </a:rPr>
              <a:t>Some Church members contributed money to help purchase land and supplies in Missouri. </a:t>
            </a:r>
          </a:p>
        </p:txBody>
      </p:sp>
      <p:sp>
        <p:nvSpPr>
          <p:cNvPr id="19" name="TextBox 18"/>
          <p:cNvSpPr txBox="1"/>
          <p:nvPr/>
        </p:nvSpPr>
        <p:spPr>
          <a:xfrm>
            <a:off x="596133" y="1903836"/>
            <a:ext cx="2160420" cy="923330"/>
          </a:xfrm>
          <a:prstGeom prst="rect">
            <a:avLst/>
          </a:prstGeom>
          <a:noFill/>
        </p:spPr>
        <p:txBody>
          <a:bodyPr wrap="square" rtlCol="0">
            <a:spAutoFit/>
          </a:bodyPr>
          <a:lstStyle/>
          <a:p>
            <a:r>
              <a:rPr lang="en-US" dirty="0">
                <a:solidFill>
                  <a:schemeClr val="bg1"/>
                </a:solidFill>
              </a:rPr>
              <a:t>Church leaders compiled revelations to be printed</a:t>
            </a:r>
          </a:p>
        </p:txBody>
      </p:sp>
      <p:grpSp>
        <p:nvGrpSpPr>
          <p:cNvPr id="27" name="Group 26"/>
          <p:cNvGrpSpPr/>
          <p:nvPr/>
        </p:nvGrpSpPr>
        <p:grpSpPr>
          <a:xfrm>
            <a:off x="3254134" y="1983992"/>
            <a:ext cx="1038919" cy="1162542"/>
            <a:chOff x="3546746" y="1508275"/>
            <a:chExt cx="1770643" cy="1911782"/>
          </a:xfrm>
        </p:grpSpPr>
        <p:pic>
          <p:nvPicPr>
            <p:cNvPr id="28"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3860183" y="2040170"/>
              <a:ext cx="1196898" cy="657975"/>
            </a:xfrm>
            <a:prstGeom prst="rect">
              <a:avLst/>
            </a:prstGeom>
            <a:noFill/>
          </p:spPr>
          <p:txBody>
            <a:bodyPr wrap="square" rtlCol="0">
              <a:spAutoFit/>
            </a:bodyPr>
            <a:lstStyle/>
            <a:p>
              <a:pPr algn="ctr"/>
              <a:r>
                <a:rPr lang="en-US" sz="2000" dirty="0">
                  <a:solidFill>
                    <a:schemeClr val="bg1"/>
                  </a:solidFill>
                </a:rPr>
                <a:t>1831</a:t>
              </a:r>
            </a:p>
          </p:txBody>
        </p:sp>
      </p:grpSp>
      <p:sp>
        <p:nvSpPr>
          <p:cNvPr id="30" name="TextBox 29"/>
          <p:cNvSpPr txBox="1"/>
          <p:nvPr/>
        </p:nvSpPr>
        <p:spPr>
          <a:xfrm>
            <a:off x="2491468" y="3146534"/>
            <a:ext cx="2440593" cy="923330"/>
          </a:xfrm>
          <a:prstGeom prst="rect">
            <a:avLst/>
          </a:prstGeom>
          <a:noFill/>
        </p:spPr>
        <p:txBody>
          <a:bodyPr wrap="square" rtlCol="0">
            <a:spAutoFit/>
          </a:bodyPr>
          <a:lstStyle/>
          <a:p>
            <a:r>
              <a:rPr lang="en-US" dirty="0">
                <a:solidFill>
                  <a:schemeClr val="bg1"/>
                </a:solidFill>
              </a:rPr>
              <a:t>Oliver </a:t>
            </a:r>
            <a:r>
              <a:rPr lang="en-US" dirty="0" err="1">
                <a:solidFill>
                  <a:schemeClr val="bg1"/>
                </a:solidFill>
              </a:rPr>
              <a:t>Cowdery</a:t>
            </a:r>
            <a:r>
              <a:rPr lang="en-US" dirty="0">
                <a:solidFill>
                  <a:schemeClr val="bg1"/>
                </a:solidFill>
              </a:rPr>
              <a:t> and John </a:t>
            </a:r>
            <a:r>
              <a:rPr lang="en-US" dirty="0" err="1">
                <a:solidFill>
                  <a:schemeClr val="bg1"/>
                </a:solidFill>
              </a:rPr>
              <a:t>Whitmer</a:t>
            </a:r>
            <a:r>
              <a:rPr lang="en-US" dirty="0">
                <a:solidFill>
                  <a:schemeClr val="bg1"/>
                </a:solidFill>
              </a:rPr>
              <a:t> take revelations to Missouri</a:t>
            </a:r>
          </a:p>
        </p:txBody>
      </p:sp>
      <p:grpSp>
        <p:nvGrpSpPr>
          <p:cNvPr id="31" name="Group 30"/>
          <p:cNvGrpSpPr/>
          <p:nvPr/>
        </p:nvGrpSpPr>
        <p:grpSpPr>
          <a:xfrm>
            <a:off x="9172386" y="1158179"/>
            <a:ext cx="1038919" cy="1162542"/>
            <a:chOff x="3546746" y="1508275"/>
            <a:chExt cx="1770643" cy="1911782"/>
          </a:xfrm>
        </p:grpSpPr>
        <p:pic>
          <p:nvPicPr>
            <p:cNvPr id="32"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33" name="TextBox 32"/>
            <p:cNvSpPr txBox="1"/>
            <p:nvPr/>
          </p:nvSpPr>
          <p:spPr>
            <a:xfrm>
              <a:off x="3765883" y="2040170"/>
              <a:ext cx="1291198" cy="1164107"/>
            </a:xfrm>
            <a:prstGeom prst="rect">
              <a:avLst/>
            </a:prstGeom>
            <a:noFill/>
          </p:spPr>
          <p:txBody>
            <a:bodyPr wrap="square" rtlCol="0">
              <a:spAutoFit/>
            </a:bodyPr>
            <a:lstStyle/>
            <a:p>
              <a:pPr algn="ctr"/>
              <a:r>
                <a:rPr lang="en-US" sz="2000" dirty="0">
                  <a:solidFill>
                    <a:schemeClr val="bg1"/>
                  </a:solidFill>
                </a:rPr>
                <a:t>1831</a:t>
              </a:r>
            </a:p>
            <a:p>
              <a:pPr algn="ctr"/>
              <a:r>
                <a:rPr lang="en-US" sz="2000" dirty="0">
                  <a:solidFill>
                    <a:schemeClr val="bg1"/>
                  </a:solidFill>
                </a:rPr>
                <a:t>1832</a:t>
              </a:r>
            </a:p>
          </p:txBody>
        </p:sp>
      </p:grpSp>
      <p:sp>
        <p:nvSpPr>
          <p:cNvPr id="34" name="TextBox 33"/>
          <p:cNvSpPr txBox="1"/>
          <p:nvPr/>
        </p:nvSpPr>
        <p:spPr>
          <a:xfrm>
            <a:off x="8612629" y="2320721"/>
            <a:ext cx="2834262" cy="923330"/>
          </a:xfrm>
          <a:prstGeom prst="rect">
            <a:avLst/>
          </a:prstGeom>
          <a:noFill/>
        </p:spPr>
        <p:txBody>
          <a:bodyPr wrap="square" rtlCol="0">
            <a:spAutoFit/>
          </a:bodyPr>
          <a:lstStyle/>
          <a:p>
            <a:r>
              <a:rPr lang="en-US" dirty="0">
                <a:solidFill>
                  <a:schemeClr val="bg1"/>
                </a:solidFill>
              </a:rPr>
              <a:t>Joseph continues to receive revelations and continues to translate the Bible</a:t>
            </a:r>
          </a:p>
        </p:txBody>
      </p:sp>
      <p:grpSp>
        <p:nvGrpSpPr>
          <p:cNvPr id="35" name="Group 34"/>
          <p:cNvGrpSpPr/>
          <p:nvPr/>
        </p:nvGrpSpPr>
        <p:grpSpPr>
          <a:xfrm>
            <a:off x="1004541" y="4660434"/>
            <a:ext cx="1038919" cy="1162542"/>
            <a:chOff x="3546746" y="1508275"/>
            <a:chExt cx="1770643" cy="1911782"/>
          </a:xfrm>
        </p:grpSpPr>
        <p:pic>
          <p:nvPicPr>
            <p:cNvPr id="36"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37" name="TextBox 36"/>
            <p:cNvSpPr txBox="1"/>
            <p:nvPr/>
          </p:nvSpPr>
          <p:spPr>
            <a:xfrm>
              <a:off x="3860183" y="2040170"/>
              <a:ext cx="1196898" cy="657975"/>
            </a:xfrm>
            <a:prstGeom prst="rect">
              <a:avLst/>
            </a:prstGeom>
            <a:noFill/>
          </p:spPr>
          <p:txBody>
            <a:bodyPr wrap="square" rtlCol="0">
              <a:spAutoFit/>
            </a:bodyPr>
            <a:lstStyle/>
            <a:p>
              <a:pPr algn="ctr"/>
              <a:r>
                <a:rPr lang="en-US" sz="2000" dirty="0">
                  <a:solidFill>
                    <a:schemeClr val="bg1"/>
                  </a:solidFill>
                </a:rPr>
                <a:t>1832</a:t>
              </a:r>
            </a:p>
          </p:txBody>
        </p:sp>
      </p:grpSp>
      <p:sp>
        <p:nvSpPr>
          <p:cNvPr id="38" name="TextBox 37"/>
          <p:cNvSpPr txBox="1"/>
          <p:nvPr/>
        </p:nvSpPr>
        <p:spPr>
          <a:xfrm>
            <a:off x="1930221" y="5480917"/>
            <a:ext cx="1960754" cy="923330"/>
          </a:xfrm>
          <a:prstGeom prst="rect">
            <a:avLst/>
          </a:prstGeom>
          <a:noFill/>
        </p:spPr>
        <p:txBody>
          <a:bodyPr wrap="square" rtlCol="0">
            <a:spAutoFit/>
          </a:bodyPr>
          <a:lstStyle/>
          <a:p>
            <a:r>
              <a:rPr lang="en-US" dirty="0">
                <a:solidFill>
                  <a:schemeClr val="bg1"/>
                </a:solidFill>
              </a:rPr>
              <a:t>Joseph took a trip to Missouri to visit saints in Zion</a:t>
            </a:r>
          </a:p>
        </p:txBody>
      </p:sp>
      <p:grpSp>
        <p:nvGrpSpPr>
          <p:cNvPr id="39" name="Group 38"/>
          <p:cNvGrpSpPr/>
          <p:nvPr/>
        </p:nvGrpSpPr>
        <p:grpSpPr>
          <a:xfrm>
            <a:off x="4652849" y="4402605"/>
            <a:ext cx="1038919" cy="1162542"/>
            <a:chOff x="3546746" y="1508275"/>
            <a:chExt cx="1770643" cy="1911782"/>
          </a:xfrm>
        </p:grpSpPr>
        <p:pic>
          <p:nvPicPr>
            <p:cNvPr id="40"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41" name="TextBox 40"/>
            <p:cNvSpPr txBox="1"/>
            <p:nvPr/>
          </p:nvSpPr>
          <p:spPr>
            <a:xfrm>
              <a:off x="3860183" y="2040170"/>
              <a:ext cx="1196898" cy="657975"/>
            </a:xfrm>
            <a:prstGeom prst="rect">
              <a:avLst/>
            </a:prstGeom>
            <a:noFill/>
          </p:spPr>
          <p:txBody>
            <a:bodyPr wrap="square" rtlCol="0">
              <a:spAutoFit/>
            </a:bodyPr>
            <a:lstStyle/>
            <a:p>
              <a:pPr algn="ctr"/>
              <a:r>
                <a:rPr lang="en-US" sz="2000" dirty="0">
                  <a:solidFill>
                    <a:schemeClr val="bg1"/>
                  </a:solidFill>
                </a:rPr>
                <a:t>1832</a:t>
              </a:r>
            </a:p>
          </p:txBody>
        </p:sp>
      </p:grpSp>
      <p:sp>
        <p:nvSpPr>
          <p:cNvPr id="42" name="TextBox 41"/>
          <p:cNvSpPr txBox="1"/>
          <p:nvPr/>
        </p:nvSpPr>
        <p:spPr>
          <a:xfrm>
            <a:off x="9521414" y="5451412"/>
            <a:ext cx="2293174" cy="1200329"/>
          </a:xfrm>
          <a:prstGeom prst="rect">
            <a:avLst/>
          </a:prstGeom>
          <a:noFill/>
        </p:spPr>
        <p:txBody>
          <a:bodyPr wrap="square" rtlCol="0">
            <a:spAutoFit/>
          </a:bodyPr>
          <a:lstStyle/>
          <a:p>
            <a:r>
              <a:rPr lang="en-US" dirty="0">
                <a:solidFill>
                  <a:schemeClr val="bg1"/>
                </a:solidFill>
              </a:rPr>
              <a:t>Many Saints move to Missouri, so about 1/3 members live in Jackson county</a:t>
            </a:r>
          </a:p>
        </p:txBody>
      </p:sp>
      <p:grpSp>
        <p:nvGrpSpPr>
          <p:cNvPr id="43" name="Group 42"/>
          <p:cNvGrpSpPr/>
          <p:nvPr/>
        </p:nvGrpSpPr>
        <p:grpSpPr>
          <a:xfrm>
            <a:off x="8451913" y="5470304"/>
            <a:ext cx="1038919" cy="1162542"/>
            <a:chOff x="3546746" y="1508275"/>
            <a:chExt cx="1770643" cy="1911782"/>
          </a:xfrm>
        </p:grpSpPr>
        <p:pic>
          <p:nvPicPr>
            <p:cNvPr id="44"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45" name="TextBox 44"/>
            <p:cNvSpPr txBox="1"/>
            <p:nvPr/>
          </p:nvSpPr>
          <p:spPr>
            <a:xfrm>
              <a:off x="3860183" y="2040170"/>
              <a:ext cx="1196898" cy="657975"/>
            </a:xfrm>
            <a:prstGeom prst="rect">
              <a:avLst/>
            </a:prstGeom>
            <a:noFill/>
          </p:spPr>
          <p:txBody>
            <a:bodyPr wrap="square" rtlCol="0">
              <a:spAutoFit/>
            </a:bodyPr>
            <a:lstStyle/>
            <a:p>
              <a:pPr algn="ctr"/>
              <a:r>
                <a:rPr lang="en-US" sz="2000" dirty="0">
                  <a:solidFill>
                    <a:schemeClr val="bg1"/>
                  </a:solidFill>
                </a:rPr>
                <a:t>1832</a:t>
              </a:r>
            </a:p>
          </p:txBody>
        </p:sp>
      </p:grpSp>
    </p:spTree>
    <p:extLst>
      <p:ext uri="{BB962C8B-B14F-4D97-AF65-F5344CB8AC3E}">
        <p14:creationId xmlns:p14="http://schemas.microsoft.com/office/powerpoint/2010/main" val="2691515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fade">
                                      <p:cBhvr>
                                        <p:cTn id="15" dur="500"/>
                                        <p:tgtEl>
                                          <p:spTgt spid="2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fade">
                                      <p:cBhvr>
                                        <p:cTn id="18" dur="500"/>
                                        <p:tgtEl>
                                          <p:spTgt spid="3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fade">
                                      <p:cBhvr>
                                        <p:cTn id="23" dur="500"/>
                                        <p:tgtEl>
                                          <p:spTgt spid="3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500"/>
                                        <p:tgtEl>
                                          <p:spTgt spid="34"/>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9" grpId="0"/>
      <p:bldP spid="30" grpId="0"/>
      <p:bldP spid="34" grpId="0"/>
      <p:bldP spid="38" grpId="0"/>
      <p:bldP spid="4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33">
            <a:extLst>
              <a:ext uri="{FF2B5EF4-FFF2-40B4-BE49-F238E27FC236}">
                <a16:creationId xmlns:a16="http://schemas.microsoft.com/office/drawing/2014/main" id="{6F097B6A-398E-4DDD-887F-58031C60CE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524001" y="100362"/>
            <a:ext cx="9144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Missouri and Zion</a:t>
            </a:r>
          </a:p>
        </p:txBody>
      </p:sp>
      <p:sp>
        <p:nvSpPr>
          <p:cNvPr id="19" name="TextBox 18"/>
          <p:cNvSpPr txBox="1"/>
          <p:nvPr/>
        </p:nvSpPr>
        <p:spPr>
          <a:xfrm>
            <a:off x="541681" y="2112488"/>
            <a:ext cx="2685135" cy="1200329"/>
          </a:xfrm>
          <a:prstGeom prst="rect">
            <a:avLst/>
          </a:prstGeom>
          <a:noFill/>
        </p:spPr>
        <p:txBody>
          <a:bodyPr wrap="square" rtlCol="0">
            <a:spAutoFit/>
          </a:bodyPr>
          <a:lstStyle/>
          <a:p>
            <a:r>
              <a:rPr lang="en-US" dirty="0">
                <a:solidFill>
                  <a:schemeClr val="bg1"/>
                </a:solidFill>
              </a:rPr>
              <a:t>The Church leaders in Missouri worked to meet the needs of the incoming Saints. </a:t>
            </a:r>
          </a:p>
        </p:txBody>
      </p:sp>
      <p:grpSp>
        <p:nvGrpSpPr>
          <p:cNvPr id="31" name="Group 30"/>
          <p:cNvGrpSpPr/>
          <p:nvPr/>
        </p:nvGrpSpPr>
        <p:grpSpPr>
          <a:xfrm>
            <a:off x="968398" y="949945"/>
            <a:ext cx="1038919" cy="1162542"/>
            <a:chOff x="3546746" y="1508275"/>
            <a:chExt cx="1770643" cy="1911782"/>
          </a:xfrm>
        </p:grpSpPr>
        <p:pic>
          <p:nvPicPr>
            <p:cNvPr id="32"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33" name="TextBox 32"/>
            <p:cNvSpPr txBox="1"/>
            <p:nvPr/>
          </p:nvSpPr>
          <p:spPr>
            <a:xfrm>
              <a:off x="3765883" y="2040170"/>
              <a:ext cx="1291198" cy="1164107"/>
            </a:xfrm>
            <a:prstGeom prst="rect">
              <a:avLst/>
            </a:prstGeom>
            <a:noFill/>
          </p:spPr>
          <p:txBody>
            <a:bodyPr wrap="square" rtlCol="0">
              <a:spAutoFit/>
            </a:bodyPr>
            <a:lstStyle/>
            <a:p>
              <a:pPr algn="ctr"/>
              <a:r>
                <a:rPr lang="en-US" sz="2000" dirty="0">
                  <a:solidFill>
                    <a:schemeClr val="bg1"/>
                  </a:solidFill>
                </a:rPr>
                <a:t>1831</a:t>
              </a:r>
            </a:p>
            <a:p>
              <a:pPr algn="ctr"/>
              <a:r>
                <a:rPr lang="en-US" sz="2000" dirty="0">
                  <a:solidFill>
                    <a:schemeClr val="bg1"/>
                  </a:solidFill>
                </a:rPr>
                <a:t>1832</a:t>
              </a:r>
            </a:p>
          </p:txBody>
        </p:sp>
      </p:grpSp>
      <p:grpSp>
        <p:nvGrpSpPr>
          <p:cNvPr id="35" name="Group 34"/>
          <p:cNvGrpSpPr/>
          <p:nvPr/>
        </p:nvGrpSpPr>
        <p:grpSpPr>
          <a:xfrm>
            <a:off x="349991" y="4919423"/>
            <a:ext cx="1038919" cy="1162542"/>
            <a:chOff x="3546746" y="1508275"/>
            <a:chExt cx="1770643" cy="1911782"/>
          </a:xfrm>
        </p:grpSpPr>
        <p:pic>
          <p:nvPicPr>
            <p:cNvPr id="36"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37" name="TextBox 36"/>
            <p:cNvSpPr txBox="1"/>
            <p:nvPr/>
          </p:nvSpPr>
          <p:spPr>
            <a:xfrm>
              <a:off x="3860183" y="2040170"/>
              <a:ext cx="1196898" cy="657975"/>
            </a:xfrm>
            <a:prstGeom prst="rect">
              <a:avLst/>
            </a:prstGeom>
            <a:noFill/>
          </p:spPr>
          <p:txBody>
            <a:bodyPr wrap="square" rtlCol="0">
              <a:spAutoFit/>
            </a:bodyPr>
            <a:lstStyle/>
            <a:p>
              <a:pPr algn="ctr"/>
              <a:r>
                <a:rPr lang="en-US" sz="2000" dirty="0">
                  <a:solidFill>
                    <a:schemeClr val="bg1"/>
                  </a:solidFill>
                </a:rPr>
                <a:t>1833</a:t>
              </a:r>
            </a:p>
          </p:txBody>
        </p:sp>
      </p:grpSp>
      <p:grpSp>
        <p:nvGrpSpPr>
          <p:cNvPr id="39" name="Group 38"/>
          <p:cNvGrpSpPr/>
          <p:nvPr/>
        </p:nvGrpSpPr>
        <p:grpSpPr>
          <a:xfrm>
            <a:off x="8027971" y="4507579"/>
            <a:ext cx="1038919" cy="1162542"/>
            <a:chOff x="3546746" y="1508275"/>
            <a:chExt cx="1770643" cy="1911782"/>
          </a:xfrm>
        </p:grpSpPr>
        <p:pic>
          <p:nvPicPr>
            <p:cNvPr id="40"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41" name="TextBox 40"/>
            <p:cNvSpPr txBox="1"/>
            <p:nvPr/>
          </p:nvSpPr>
          <p:spPr>
            <a:xfrm>
              <a:off x="3860183" y="2040170"/>
              <a:ext cx="1196898" cy="657975"/>
            </a:xfrm>
            <a:prstGeom prst="rect">
              <a:avLst/>
            </a:prstGeom>
            <a:noFill/>
          </p:spPr>
          <p:txBody>
            <a:bodyPr wrap="square" rtlCol="0">
              <a:spAutoFit/>
            </a:bodyPr>
            <a:lstStyle/>
            <a:p>
              <a:pPr algn="ctr"/>
              <a:r>
                <a:rPr lang="en-US" sz="2000" dirty="0">
                  <a:solidFill>
                    <a:schemeClr val="bg1"/>
                  </a:solidFill>
                </a:rPr>
                <a:t>1833</a:t>
              </a:r>
            </a:p>
          </p:txBody>
        </p:sp>
      </p:grpSp>
      <p:sp>
        <p:nvSpPr>
          <p:cNvPr id="42" name="TextBox 41"/>
          <p:cNvSpPr txBox="1"/>
          <p:nvPr/>
        </p:nvSpPr>
        <p:spPr>
          <a:xfrm>
            <a:off x="4235455" y="3988576"/>
            <a:ext cx="2497323" cy="1477328"/>
          </a:xfrm>
          <a:prstGeom prst="rect">
            <a:avLst/>
          </a:prstGeom>
          <a:noFill/>
        </p:spPr>
        <p:txBody>
          <a:bodyPr wrap="square" rtlCol="0">
            <a:spAutoFit/>
          </a:bodyPr>
          <a:lstStyle/>
          <a:p>
            <a:r>
              <a:rPr lang="en-US" dirty="0">
                <a:solidFill>
                  <a:schemeClr val="bg1"/>
                </a:solidFill>
              </a:rPr>
              <a:t>Some members allowed their selfishness and greet to prevent them from living the law of consecration</a:t>
            </a:r>
          </a:p>
        </p:txBody>
      </p:sp>
      <p:grpSp>
        <p:nvGrpSpPr>
          <p:cNvPr id="43" name="Group 42"/>
          <p:cNvGrpSpPr/>
          <p:nvPr/>
        </p:nvGrpSpPr>
        <p:grpSpPr>
          <a:xfrm>
            <a:off x="3151677" y="4184137"/>
            <a:ext cx="1038919" cy="1162542"/>
            <a:chOff x="3546746" y="1508275"/>
            <a:chExt cx="1770643" cy="1911782"/>
          </a:xfrm>
        </p:grpSpPr>
        <p:pic>
          <p:nvPicPr>
            <p:cNvPr id="44"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45" name="TextBox 44"/>
            <p:cNvSpPr txBox="1"/>
            <p:nvPr/>
          </p:nvSpPr>
          <p:spPr>
            <a:xfrm>
              <a:off x="3860183" y="2040170"/>
              <a:ext cx="1196898" cy="657975"/>
            </a:xfrm>
            <a:prstGeom prst="rect">
              <a:avLst/>
            </a:prstGeom>
            <a:noFill/>
          </p:spPr>
          <p:txBody>
            <a:bodyPr wrap="square" rtlCol="0">
              <a:spAutoFit/>
            </a:bodyPr>
            <a:lstStyle/>
            <a:p>
              <a:pPr algn="ctr"/>
              <a:r>
                <a:rPr lang="en-US" sz="2000" dirty="0">
                  <a:solidFill>
                    <a:schemeClr val="bg1"/>
                  </a:solidFill>
                </a:rPr>
                <a:t>1833</a:t>
              </a:r>
            </a:p>
          </p:txBody>
        </p:sp>
      </p:grpSp>
      <p:grpSp>
        <p:nvGrpSpPr>
          <p:cNvPr id="46" name="Group 45"/>
          <p:cNvGrpSpPr/>
          <p:nvPr/>
        </p:nvGrpSpPr>
        <p:grpSpPr>
          <a:xfrm>
            <a:off x="4613236" y="1011060"/>
            <a:ext cx="2943922" cy="2553626"/>
            <a:chOff x="271347" y="3700090"/>
            <a:chExt cx="2943922" cy="2553626"/>
          </a:xfrm>
        </p:grpSpPr>
        <p:sp>
          <p:nvSpPr>
            <p:cNvPr id="47" name="Rounded Rectangle 46"/>
            <p:cNvSpPr/>
            <p:nvPr/>
          </p:nvSpPr>
          <p:spPr>
            <a:xfrm>
              <a:off x="696951" y="3700090"/>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ounded Rectangle 47"/>
            <p:cNvSpPr/>
            <p:nvPr/>
          </p:nvSpPr>
          <p:spPr>
            <a:xfrm>
              <a:off x="2551114" y="3700091"/>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p:cNvGrpSpPr/>
            <p:nvPr/>
          </p:nvGrpSpPr>
          <p:grpSpPr>
            <a:xfrm>
              <a:off x="271347" y="3812310"/>
              <a:ext cx="2943922" cy="1033346"/>
              <a:chOff x="3055434" y="2111298"/>
              <a:chExt cx="2943922" cy="1033346"/>
            </a:xfrm>
          </p:grpSpPr>
          <p:sp>
            <p:nvSpPr>
              <p:cNvPr id="50" name="Rounded Rectangle 49"/>
              <p:cNvSpPr/>
              <p:nvPr/>
            </p:nvSpPr>
            <p:spPr>
              <a:xfrm>
                <a:off x="3055434" y="2111298"/>
                <a:ext cx="2943922" cy="1033346"/>
              </a:xfrm>
              <a:prstGeom prst="roundRect">
                <a:avLst>
                  <a:gd name="adj" fmla="val 5875"/>
                </a:avLst>
              </a:prstGeom>
              <a:solidFill>
                <a:srgbClr val="589A8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ame 50"/>
              <p:cNvSpPr/>
              <p:nvPr/>
            </p:nvSpPr>
            <p:spPr>
              <a:xfrm>
                <a:off x="3129776" y="2178205"/>
                <a:ext cx="2772936" cy="881462"/>
              </a:xfrm>
              <a:prstGeom prst="frame">
                <a:avLst>
                  <a:gd name="adj1" fmla="val 3223"/>
                </a:avLst>
              </a:prstGeom>
              <a:solidFill>
                <a:schemeClr val="bg1"/>
              </a:solidFill>
              <a:ln>
                <a:solidFill>
                  <a:srgbClr val="589A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TextBox 51"/>
              <p:cNvSpPr txBox="1"/>
              <p:nvPr/>
            </p:nvSpPr>
            <p:spPr>
              <a:xfrm>
                <a:off x="3196683" y="2230243"/>
                <a:ext cx="2624254" cy="584775"/>
              </a:xfrm>
              <a:prstGeom prst="rect">
                <a:avLst/>
              </a:prstGeom>
              <a:noFill/>
            </p:spPr>
            <p:txBody>
              <a:bodyPr wrap="square" rtlCol="0">
                <a:spAutoFit/>
              </a:bodyPr>
              <a:lstStyle/>
              <a:p>
                <a:pPr algn="ctr"/>
                <a:r>
                  <a:rPr lang="en-US" sz="3200" dirty="0">
                    <a:solidFill>
                      <a:schemeClr val="bg1"/>
                    </a:solidFill>
                  </a:rPr>
                  <a:t>Missouri</a:t>
                </a:r>
              </a:p>
            </p:txBody>
          </p:sp>
        </p:grpSp>
      </p:grpSp>
      <p:grpSp>
        <p:nvGrpSpPr>
          <p:cNvPr id="53" name="Group 52"/>
          <p:cNvGrpSpPr/>
          <p:nvPr/>
        </p:nvGrpSpPr>
        <p:grpSpPr>
          <a:xfrm>
            <a:off x="8642914" y="1015270"/>
            <a:ext cx="1038919" cy="1162542"/>
            <a:chOff x="3546746" y="1508275"/>
            <a:chExt cx="1770643" cy="1911782"/>
          </a:xfrm>
        </p:grpSpPr>
        <p:pic>
          <p:nvPicPr>
            <p:cNvPr id="54"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55" name="TextBox 54"/>
            <p:cNvSpPr txBox="1"/>
            <p:nvPr/>
          </p:nvSpPr>
          <p:spPr>
            <a:xfrm>
              <a:off x="3765883" y="2040170"/>
              <a:ext cx="1291198" cy="1164107"/>
            </a:xfrm>
            <a:prstGeom prst="rect">
              <a:avLst/>
            </a:prstGeom>
            <a:noFill/>
          </p:spPr>
          <p:txBody>
            <a:bodyPr wrap="square" rtlCol="0">
              <a:spAutoFit/>
            </a:bodyPr>
            <a:lstStyle/>
            <a:p>
              <a:pPr algn="ctr"/>
              <a:r>
                <a:rPr lang="en-US" sz="2000" dirty="0">
                  <a:solidFill>
                    <a:schemeClr val="bg1"/>
                  </a:solidFill>
                </a:rPr>
                <a:t>1831</a:t>
              </a:r>
            </a:p>
            <a:p>
              <a:pPr algn="ctr"/>
              <a:r>
                <a:rPr lang="en-US" sz="2000" dirty="0">
                  <a:solidFill>
                    <a:schemeClr val="bg1"/>
                  </a:solidFill>
                </a:rPr>
                <a:t>1832</a:t>
              </a:r>
            </a:p>
          </p:txBody>
        </p:sp>
      </p:grpSp>
      <p:sp>
        <p:nvSpPr>
          <p:cNvPr id="56" name="TextBox 55"/>
          <p:cNvSpPr txBox="1"/>
          <p:nvPr/>
        </p:nvSpPr>
        <p:spPr>
          <a:xfrm>
            <a:off x="8027971" y="2352671"/>
            <a:ext cx="2280989" cy="923330"/>
          </a:xfrm>
          <a:prstGeom prst="rect">
            <a:avLst/>
          </a:prstGeom>
          <a:noFill/>
        </p:spPr>
        <p:txBody>
          <a:bodyPr wrap="square" rtlCol="0">
            <a:spAutoFit/>
          </a:bodyPr>
          <a:lstStyle/>
          <a:p>
            <a:r>
              <a:rPr lang="en-US" dirty="0">
                <a:solidFill>
                  <a:schemeClr val="bg1"/>
                </a:solidFill>
              </a:rPr>
              <a:t>They purchase land and set up a store and printing press</a:t>
            </a:r>
          </a:p>
        </p:txBody>
      </p:sp>
      <p:sp>
        <p:nvSpPr>
          <p:cNvPr id="57" name="TextBox 56"/>
          <p:cNvSpPr txBox="1"/>
          <p:nvPr/>
        </p:nvSpPr>
        <p:spPr>
          <a:xfrm>
            <a:off x="1452818" y="5681724"/>
            <a:ext cx="1960754" cy="923330"/>
          </a:xfrm>
          <a:prstGeom prst="rect">
            <a:avLst/>
          </a:prstGeom>
          <a:noFill/>
        </p:spPr>
        <p:txBody>
          <a:bodyPr wrap="square" rtlCol="0">
            <a:spAutoFit/>
          </a:bodyPr>
          <a:lstStyle/>
          <a:p>
            <a:r>
              <a:rPr lang="en-US" dirty="0">
                <a:solidFill>
                  <a:schemeClr val="bg1"/>
                </a:solidFill>
              </a:rPr>
              <a:t>Populations of Saints increased to almost 1,200</a:t>
            </a:r>
          </a:p>
        </p:txBody>
      </p:sp>
      <p:sp>
        <p:nvSpPr>
          <p:cNvPr id="58" name="TextBox 57"/>
          <p:cNvSpPr txBox="1"/>
          <p:nvPr/>
        </p:nvSpPr>
        <p:spPr>
          <a:xfrm>
            <a:off x="9194706" y="5045800"/>
            <a:ext cx="1960754" cy="1477328"/>
          </a:xfrm>
          <a:prstGeom prst="rect">
            <a:avLst/>
          </a:prstGeom>
          <a:noFill/>
        </p:spPr>
        <p:txBody>
          <a:bodyPr wrap="square" rtlCol="0">
            <a:spAutoFit/>
          </a:bodyPr>
          <a:lstStyle/>
          <a:p>
            <a:r>
              <a:rPr lang="en-US" dirty="0">
                <a:solidFill>
                  <a:schemeClr val="bg1"/>
                </a:solidFill>
              </a:rPr>
              <a:t>William W. Phelps was to print the revelations called the “Book of Commandments”</a:t>
            </a:r>
          </a:p>
        </p:txBody>
      </p:sp>
    </p:spTree>
    <p:extLst>
      <p:ext uri="{BB962C8B-B14F-4D97-AF65-F5344CB8AC3E}">
        <p14:creationId xmlns:p14="http://schemas.microsoft.com/office/powerpoint/2010/main" val="30709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3"/>
                                        </p:tgtEl>
                                        <p:attrNameLst>
                                          <p:attrName>style.visibility</p:attrName>
                                        </p:attrNameLst>
                                      </p:cBhvr>
                                      <p:to>
                                        <p:strVal val="visible"/>
                                      </p:to>
                                    </p:set>
                                    <p:animEffect transition="in" filter="fade">
                                      <p:cBhvr>
                                        <p:cTn id="15" dur="500"/>
                                        <p:tgtEl>
                                          <p:spTgt spid="5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6"/>
                                        </p:tgtEl>
                                        <p:attrNameLst>
                                          <p:attrName>style.visibility</p:attrName>
                                        </p:attrNameLst>
                                      </p:cBhvr>
                                      <p:to>
                                        <p:strVal val="visible"/>
                                      </p:to>
                                    </p:set>
                                    <p:animEffect transition="in" filter="fade">
                                      <p:cBhvr>
                                        <p:cTn id="18" dur="500"/>
                                        <p:tgtEl>
                                          <p:spTgt spid="5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fade">
                                      <p:cBhvr>
                                        <p:cTn id="23" dur="500"/>
                                        <p:tgtEl>
                                          <p:spTgt spid="4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500"/>
                                        <p:tgtEl>
                                          <p:spTgt spid="4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500"/>
                                        <p:tgtEl>
                                          <p:spTgt spid="35"/>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7"/>
                                        </p:tgtEl>
                                        <p:attrNameLst>
                                          <p:attrName>style.visibility</p:attrName>
                                        </p:attrNameLst>
                                      </p:cBhvr>
                                      <p:to>
                                        <p:strVal val="visible"/>
                                      </p:to>
                                    </p:set>
                                    <p:animEffect transition="in" filter="fade">
                                      <p:cBhvr>
                                        <p:cTn id="34" dur="500"/>
                                        <p:tgtEl>
                                          <p:spTgt spid="57"/>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9"/>
                                        </p:tgtEl>
                                        <p:attrNameLst>
                                          <p:attrName>style.visibility</p:attrName>
                                        </p:attrNameLst>
                                      </p:cBhvr>
                                      <p:to>
                                        <p:strVal val="visible"/>
                                      </p:to>
                                    </p:set>
                                    <p:animEffect transition="in" filter="fade">
                                      <p:cBhvr>
                                        <p:cTn id="39" dur="500"/>
                                        <p:tgtEl>
                                          <p:spTgt spid="3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58"/>
                                        </p:tgtEl>
                                        <p:attrNameLst>
                                          <p:attrName>style.visibility</p:attrName>
                                        </p:attrNameLst>
                                      </p:cBhvr>
                                      <p:to>
                                        <p:strVal val="visible"/>
                                      </p:to>
                                    </p:set>
                                    <p:animEffect transition="in" filter="fade">
                                      <p:cBhvr>
                                        <p:cTn id="42"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42" grpId="0"/>
      <p:bldP spid="56" grpId="0"/>
      <p:bldP spid="57" grpId="0"/>
      <p:bldP spid="5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a:extLst>
              <a:ext uri="{FF2B5EF4-FFF2-40B4-BE49-F238E27FC236}">
                <a16:creationId xmlns:a16="http://schemas.microsoft.com/office/drawing/2014/main" id="{4D1FF2B7-43F1-4F63-AD32-757FA83275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524001" y="100362"/>
            <a:ext cx="9144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Problems in Zion</a:t>
            </a:r>
          </a:p>
        </p:txBody>
      </p:sp>
      <p:grpSp>
        <p:nvGrpSpPr>
          <p:cNvPr id="31" name="Group 30"/>
          <p:cNvGrpSpPr/>
          <p:nvPr/>
        </p:nvGrpSpPr>
        <p:grpSpPr>
          <a:xfrm>
            <a:off x="1038277" y="665402"/>
            <a:ext cx="1038919" cy="1162542"/>
            <a:chOff x="3546746" y="1508275"/>
            <a:chExt cx="1770643" cy="1911782"/>
          </a:xfrm>
        </p:grpSpPr>
        <p:pic>
          <p:nvPicPr>
            <p:cNvPr id="32"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33" name="TextBox 32"/>
            <p:cNvSpPr txBox="1"/>
            <p:nvPr/>
          </p:nvSpPr>
          <p:spPr>
            <a:xfrm>
              <a:off x="3765883" y="2040170"/>
              <a:ext cx="1291198" cy="657975"/>
            </a:xfrm>
            <a:prstGeom prst="rect">
              <a:avLst/>
            </a:prstGeom>
            <a:noFill/>
          </p:spPr>
          <p:txBody>
            <a:bodyPr wrap="square" rtlCol="0">
              <a:spAutoFit/>
            </a:bodyPr>
            <a:lstStyle/>
            <a:p>
              <a:pPr algn="ctr"/>
              <a:r>
                <a:rPr lang="en-US" sz="2000" dirty="0">
                  <a:solidFill>
                    <a:schemeClr val="bg1"/>
                  </a:solidFill>
                </a:rPr>
                <a:t>1833</a:t>
              </a:r>
            </a:p>
          </p:txBody>
        </p:sp>
      </p:grpSp>
      <p:grpSp>
        <p:nvGrpSpPr>
          <p:cNvPr id="35" name="Group 34"/>
          <p:cNvGrpSpPr/>
          <p:nvPr/>
        </p:nvGrpSpPr>
        <p:grpSpPr>
          <a:xfrm>
            <a:off x="998682" y="5196924"/>
            <a:ext cx="1050638" cy="1162542"/>
            <a:chOff x="3546746" y="1508275"/>
            <a:chExt cx="1790616" cy="1911782"/>
          </a:xfrm>
        </p:grpSpPr>
        <p:pic>
          <p:nvPicPr>
            <p:cNvPr id="36"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37" name="TextBox 36"/>
            <p:cNvSpPr txBox="1"/>
            <p:nvPr/>
          </p:nvSpPr>
          <p:spPr>
            <a:xfrm>
              <a:off x="3564674" y="1923532"/>
              <a:ext cx="1772688" cy="1164107"/>
            </a:xfrm>
            <a:prstGeom prst="rect">
              <a:avLst/>
            </a:prstGeom>
            <a:noFill/>
          </p:spPr>
          <p:txBody>
            <a:bodyPr wrap="square" rtlCol="0">
              <a:spAutoFit/>
            </a:bodyPr>
            <a:lstStyle/>
            <a:p>
              <a:pPr algn="ctr"/>
              <a:r>
                <a:rPr lang="en-US" sz="2000" dirty="0">
                  <a:solidFill>
                    <a:schemeClr val="bg1"/>
                  </a:solidFill>
                </a:rPr>
                <a:t>July 20,  1833</a:t>
              </a:r>
            </a:p>
          </p:txBody>
        </p:sp>
      </p:grpSp>
      <p:sp>
        <p:nvSpPr>
          <p:cNvPr id="42" name="TextBox 41"/>
          <p:cNvSpPr txBox="1"/>
          <p:nvPr/>
        </p:nvSpPr>
        <p:spPr>
          <a:xfrm>
            <a:off x="2897465" y="3555378"/>
            <a:ext cx="2293174" cy="923330"/>
          </a:xfrm>
          <a:prstGeom prst="rect">
            <a:avLst/>
          </a:prstGeom>
          <a:noFill/>
        </p:spPr>
        <p:txBody>
          <a:bodyPr wrap="square" rtlCol="0">
            <a:spAutoFit/>
          </a:bodyPr>
          <a:lstStyle/>
          <a:p>
            <a:r>
              <a:rPr lang="en-US" dirty="0">
                <a:solidFill>
                  <a:schemeClr val="bg1"/>
                </a:solidFill>
              </a:rPr>
              <a:t>Local religious leaders disagreed with the Saints’ beliefs</a:t>
            </a:r>
          </a:p>
        </p:txBody>
      </p:sp>
      <p:grpSp>
        <p:nvGrpSpPr>
          <p:cNvPr id="46" name="Group 45"/>
          <p:cNvGrpSpPr/>
          <p:nvPr/>
        </p:nvGrpSpPr>
        <p:grpSpPr>
          <a:xfrm>
            <a:off x="4658054" y="1028858"/>
            <a:ext cx="2943922" cy="2553626"/>
            <a:chOff x="271347" y="3700090"/>
            <a:chExt cx="2943922" cy="2553626"/>
          </a:xfrm>
        </p:grpSpPr>
        <p:sp>
          <p:nvSpPr>
            <p:cNvPr id="47" name="Rounded Rectangle 46"/>
            <p:cNvSpPr/>
            <p:nvPr/>
          </p:nvSpPr>
          <p:spPr>
            <a:xfrm>
              <a:off x="696951" y="3700090"/>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ounded Rectangle 47"/>
            <p:cNvSpPr/>
            <p:nvPr/>
          </p:nvSpPr>
          <p:spPr>
            <a:xfrm>
              <a:off x="2551114" y="3700091"/>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p:cNvGrpSpPr/>
            <p:nvPr/>
          </p:nvGrpSpPr>
          <p:grpSpPr>
            <a:xfrm>
              <a:off x="271347" y="3790374"/>
              <a:ext cx="2943922" cy="1077218"/>
              <a:chOff x="3055434" y="2089362"/>
              <a:chExt cx="2943922" cy="1077218"/>
            </a:xfrm>
          </p:grpSpPr>
          <p:sp>
            <p:nvSpPr>
              <p:cNvPr id="50" name="Rounded Rectangle 49"/>
              <p:cNvSpPr/>
              <p:nvPr/>
            </p:nvSpPr>
            <p:spPr>
              <a:xfrm>
                <a:off x="3055434" y="2111298"/>
                <a:ext cx="2943922" cy="1033346"/>
              </a:xfrm>
              <a:prstGeom prst="roundRect">
                <a:avLst>
                  <a:gd name="adj" fmla="val 5875"/>
                </a:avLst>
              </a:prstGeom>
              <a:solidFill>
                <a:srgbClr val="589A8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ame 50"/>
              <p:cNvSpPr/>
              <p:nvPr/>
            </p:nvSpPr>
            <p:spPr>
              <a:xfrm>
                <a:off x="3129776" y="2178205"/>
                <a:ext cx="2772936" cy="881462"/>
              </a:xfrm>
              <a:prstGeom prst="frame">
                <a:avLst>
                  <a:gd name="adj1" fmla="val 3223"/>
                </a:avLst>
              </a:prstGeom>
              <a:solidFill>
                <a:schemeClr val="bg1"/>
              </a:solidFill>
              <a:ln>
                <a:solidFill>
                  <a:srgbClr val="589A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TextBox 51"/>
              <p:cNvSpPr txBox="1"/>
              <p:nvPr/>
            </p:nvSpPr>
            <p:spPr>
              <a:xfrm>
                <a:off x="3204117" y="2089362"/>
                <a:ext cx="2624254" cy="1077218"/>
              </a:xfrm>
              <a:prstGeom prst="rect">
                <a:avLst/>
              </a:prstGeom>
              <a:noFill/>
            </p:spPr>
            <p:txBody>
              <a:bodyPr wrap="square" rtlCol="0">
                <a:spAutoFit/>
              </a:bodyPr>
              <a:lstStyle/>
              <a:p>
                <a:pPr algn="ctr"/>
                <a:r>
                  <a:rPr lang="en-US" sz="3200" dirty="0">
                    <a:solidFill>
                      <a:schemeClr val="bg1"/>
                    </a:solidFill>
                  </a:rPr>
                  <a:t>Jackson County</a:t>
                </a:r>
              </a:p>
            </p:txBody>
          </p:sp>
        </p:grpSp>
      </p:grpSp>
      <p:sp>
        <p:nvSpPr>
          <p:cNvPr id="56" name="TextBox 55"/>
          <p:cNvSpPr txBox="1"/>
          <p:nvPr/>
        </p:nvSpPr>
        <p:spPr>
          <a:xfrm>
            <a:off x="758738" y="1962198"/>
            <a:ext cx="2280989" cy="1200329"/>
          </a:xfrm>
          <a:prstGeom prst="rect">
            <a:avLst/>
          </a:prstGeom>
          <a:noFill/>
        </p:spPr>
        <p:txBody>
          <a:bodyPr wrap="square" rtlCol="0">
            <a:spAutoFit/>
          </a:bodyPr>
          <a:lstStyle/>
          <a:p>
            <a:r>
              <a:rPr lang="en-US" dirty="0">
                <a:solidFill>
                  <a:schemeClr val="bg1"/>
                </a:solidFill>
              </a:rPr>
              <a:t>Missourians became concerned about the rapid growth of the “Mormon”</a:t>
            </a:r>
          </a:p>
        </p:txBody>
      </p:sp>
      <p:sp>
        <p:nvSpPr>
          <p:cNvPr id="57" name="TextBox 56"/>
          <p:cNvSpPr txBox="1"/>
          <p:nvPr/>
        </p:nvSpPr>
        <p:spPr>
          <a:xfrm>
            <a:off x="5609782" y="3668191"/>
            <a:ext cx="4005064" cy="1200329"/>
          </a:xfrm>
          <a:prstGeom prst="rect">
            <a:avLst/>
          </a:prstGeom>
          <a:noFill/>
        </p:spPr>
        <p:txBody>
          <a:bodyPr wrap="square" rtlCol="0">
            <a:spAutoFit/>
          </a:bodyPr>
          <a:lstStyle/>
          <a:p>
            <a:r>
              <a:rPr lang="en-US" dirty="0">
                <a:solidFill>
                  <a:schemeClr val="bg1"/>
                </a:solidFill>
              </a:rPr>
              <a:t>William W. Phelps published an article “Free People of Color” which caused a mob to destroyed most of the unbound sheets of the Book of Commandments </a:t>
            </a:r>
          </a:p>
        </p:txBody>
      </p:sp>
      <p:sp>
        <p:nvSpPr>
          <p:cNvPr id="58" name="TextBox 57"/>
          <p:cNvSpPr txBox="1"/>
          <p:nvPr/>
        </p:nvSpPr>
        <p:spPr>
          <a:xfrm>
            <a:off x="8675148" y="1297261"/>
            <a:ext cx="2478575" cy="1754326"/>
          </a:xfrm>
          <a:prstGeom prst="rect">
            <a:avLst/>
          </a:prstGeom>
          <a:noFill/>
        </p:spPr>
        <p:txBody>
          <a:bodyPr wrap="square" rtlCol="0">
            <a:spAutoFit/>
          </a:bodyPr>
          <a:lstStyle/>
          <a:p>
            <a:r>
              <a:rPr lang="en-US" dirty="0">
                <a:solidFill>
                  <a:schemeClr val="bg1"/>
                </a:solidFill>
              </a:rPr>
              <a:t>One religious leader spread lies about the members of the Church and encouraged the citizens to commit acts of violence against them</a:t>
            </a:r>
          </a:p>
        </p:txBody>
      </p:sp>
      <p:sp>
        <p:nvSpPr>
          <p:cNvPr id="34" name="TextBox 33"/>
          <p:cNvSpPr txBox="1"/>
          <p:nvPr/>
        </p:nvSpPr>
        <p:spPr>
          <a:xfrm>
            <a:off x="2119106" y="5266592"/>
            <a:ext cx="1960754" cy="1200329"/>
          </a:xfrm>
          <a:prstGeom prst="rect">
            <a:avLst/>
          </a:prstGeom>
          <a:noFill/>
        </p:spPr>
        <p:txBody>
          <a:bodyPr wrap="square" rtlCol="0">
            <a:spAutoFit/>
          </a:bodyPr>
          <a:lstStyle/>
          <a:p>
            <a:r>
              <a:rPr lang="en-US" dirty="0">
                <a:solidFill>
                  <a:schemeClr val="bg1"/>
                </a:solidFill>
              </a:rPr>
              <a:t>Bishop Partridge and Charles Allen were tarred and feathered</a:t>
            </a:r>
          </a:p>
        </p:txBody>
      </p:sp>
      <p:sp>
        <p:nvSpPr>
          <p:cNvPr id="38" name="TextBox 37"/>
          <p:cNvSpPr txBox="1"/>
          <p:nvPr/>
        </p:nvSpPr>
        <p:spPr>
          <a:xfrm>
            <a:off x="9239140" y="5497174"/>
            <a:ext cx="1960754" cy="923330"/>
          </a:xfrm>
          <a:prstGeom prst="rect">
            <a:avLst/>
          </a:prstGeom>
          <a:noFill/>
        </p:spPr>
        <p:txBody>
          <a:bodyPr wrap="square" rtlCol="0">
            <a:spAutoFit/>
          </a:bodyPr>
          <a:lstStyle/>
          <a:p>
            <a:r>
              <a:rPr lang="en-US" dirty="0">
                <a:solidFill>
                  <a:schemeClr val="bg1"/>
                </a:solidFill>
              </a:rPr>
              <a:t>Saints were forced to leave Jackson County</a:t>
            </a:r>
          </a:p>
        </p:txBody>
      </p:sp>
      <p:grpSp>
        <p:nvGrpSpPr>
          <p:cNvPr id="59" name="Group 58"/>
          <p:cNvGrpSpPr/>
          <p:nvPr/>
        </p:nvGrpSpPr>
        <p:grpSpPr>
          <a:xfrm>
            <a:off x="8043687" y="5304379"/>
            <a:ext cx="1195453" cy="1162542"/>
            <a:chOff x="3398899" y="1508275"/>
            <a:chExt cx="2037426" cy="1911782"/>
          </a:xfrm>
        </p:grpSpPr>
        <p:pic>
          <p:nvPicPr>
            <p:cNvPr id="60"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61" name="TextBox 60"/>
            <p:cNvSpPr txBox="1"/>
            <p:nvPr/>
          </p:nvSpPr>
          <p:spPr>
            <a:xfrm>
              <a:off x="3398899" y="1939844"/>
              <a:ext cx="2037426" cy="1164107"/>
            </a:xfrm>
            <a:prstGeom prst="rect">
              <a:avLst/>
            </a:prstGeom>
            <a:noFill/>
          </p:spPr>
          <p:txBody>
            <a:bodyPr wrap="square" rtlCol="0">
              <a:spAutoFit/>
            </a:bodyPr>
            <a:lstStyle/>
            <a:p>
              <a:pPr algn="ctr"/>
              <a:r>
                <a:rPr lang="en-US" sz="2000" dirty="0">
                  <a:solidFill>
                    <a:schemeClr val="bg1"/>
                  </a:solidFill>
                </a:rPr>
                <a:t>Nov.-Dec. 1833</a:t>
              </a:r>
            </a:p>
          </p:txBody>
        </p:sp>
      </p:grpSp>
    </p:spTree>
    <p:extLst>
      <p:ext uri="{BB962C8B-B14F-4D97-AF65-F5344CB8AC3E}">
        <p14:creationId xmlns:p14="http://schemas.microsoft.com/office/powerpoint/2010/main" val="2647670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500"/>
                                        <p:tgtEl>
                                          <p:spTgt spid="5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fade">
                                      <p:cBhvr>
                                        <p:cTn id="12" dur="500"/>
                                        <p:tgtEl>
                                          <p:spTgt spid="4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8"/>
                                        </p:tgtEl>
                                        <p:attrNameLst>
                                          <p:attrName>style.visibility</p:attrName>
                                        </p:attrNameLst>
                                      </p:cBhvr>
                                      <p:to>
                                        <p:strVal val="visible"/>
                                      </p:to>
                                    </p:set>
                                    <p:animEffect transition="in" filter="fade">
                                      <p:cBhvr>
                                        <p:cTn id="17" dur="500"/>
                                        <p:tgtEl>
                                          <p:spTgt spid="5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7"/>
                                        </p:tgtEl>
                                        <p:attrNameLst>
                                          <p:attrName>style.visibility</p:attrName>
                                        </p:attrNameLst>
                                      </p:cBhvr>
                                      <p:to>
                                        <p:strVal val="visible"/>
                                      </p:to>
                                    </p:set>
                                    <p:animEffect transition="in" filter="fade">
                                      <p:cBhvr>
                                        <p:cTn id="22" dur="500"/>
                                        <p:tgtEl>
                                          <p:spTgt spid="5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fade">
                                      <p:cBhvr>
                                        <p:cTn id="27" dur="500"/>
                                        <p:tgtEl>
                                          <p:spTgt spid="3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500"/>
                                        <p:tgtEl>
                                          <p:spTgt spid="3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9"/>
                                        </p:tgtEl>
                                        <p:attrNameLst>
                                          <p:attrName>style.visibility</p:attrName>
                                        </p:attrNameLst>
                                      </p:cBhvr>
                                      <p:to>
                                        <p:strVal val="visible"/>
                                      </p:to>
                                    </p:set>
                                    <p:animEffect transition="in" filter="fade">
                                      <p:cBhvr>
                                        <p:cTn id="35" dur="500"/>
                                        <p:tgtEl>
                                          <p:spTgt spid="5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8"/>
                                        </p:tgtEl>
                                        <p:attrNameLst>
                                          <p:attrName>style.visibility</p:attrName>
                                        </p:attrNameLst>
                                      </p:cBhvr>
                                      <p:to>
                                        <p:strVal val="visible"/>
                                      </p:to>
                                    </p:set>
                                    <p:animEffect transition="in" filter="fade">
                                      <p:cBhvr>
                                        <p:cTn id="38"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56" grpId="0"/>
      <p:bldP spid="57" grpId="0"/>
      <p:bldP spid="58" grpId="0"/>
      <p:bldP spid="34" grpId="0"/>
      <p:bldP spid="3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BE0791D7-63CA-469A-ABBD-7FFE090D3B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524001" y="100362"/>
            <a:ext cx="9144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Can You Build A Zion?</a:t>
            </a:r>
          </a:p>
        </p:txBody>
      </p:sp>
      <p:grpSp>
        <p:nvGrpSpPr>
          <p:cNvPr id="31" name="Group 30"/>
          <p:cNvGrpSpPr/>
          <p:nvPr/>
        </p:nvGrpSpPr>
        <p:grpSpPr>
          <a:xfrm>
            <a:off x="539199" y="1292945"/>
            <a:ext cx="984802" cy="1101985"/>
            <a:chOff x="3546746" y="1508273"/>
            <a:chExt cx="2314920" cy="2499443"/>
          </a:xfrm>
        </p:grpSpPr>
        <p:pic>
          <p:nvPicPr>
            <p:cNvPr id="32"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746" y="1508273"/>
              <a:ext cx="2314920" cy="2499443"/>
            </a:xfrm>
            <a:prstGeom prst="rect">
              <a:avLst/>
            </a:prstGeom>
            <a:noFill/>
            <a:extLst>
              <a:ext uri="{909E8E84-426E-40DD-AFC4-6F175D3DCCD1}">
                <a14:hiddenFill xmlns:a14="http://schemas.microsoft.com/office/drawing/2010/main">
                  <a:solidFill>
                    <a:srgbClr val="FFFFFF"/>
                  </a:solidFill>
                </a14:hiddenFill>
              </a:ext>
            </a:extLst>
          </p:spPr>
        </p:pic>
        <p:sp>
          <p:nvSpPr>
            <p:cNvPr id="33" name="TextBox 32"/>
            <p:cNvSpPr txBox="1"/>
            <p:nvPr/>
          </p:nvSpPr>
          <p:spPr>
            <a:xfrm>
              <a:off x="3614854" y="2019536"/>
              <a:ext cx="2246810" cy="1465961"/>
            </a:xfrm>
            <a:prstGeom prst="rect">
              <a:avLst/>
            </a:prstGeom>
            <a:noFill/>
          </p:spPr>
          <p:txBody>
            <a:bodyPr wrap="square" rtlCol="0">
              <a:spAutoFit/>
            </a:bodyPr>
            <a:lstStyle/>
            <a:p>
              <a:pPr algn="ctr"/>
              <a:r>
                <a:rPr lang="en-US" dirty="0">
                  <a:solidFill>
                    <a:schemeClr val="bg1"/>
                  </a:solidFill>
                </a:rPr>
                <a:t>D&amp;C 101:6-7</a:t>
              </a:r>
            </a:p>
          </p:txBody>
        </p:sp>
      </p:grpSp>
      <p:grpSp>
        <p:nvGrpSpPr>
          <p:cNvPr id="35" name="Group 34"/>
          <p:cNvGrpSpPr/>
          <p:nvPr/>
        </p:nvGrpSpPr>
        <p:grpSpPr>
          <a:xfrm>
            <a:off x="473362" y="4693313"/>
            <a:ext cx="1050638" cy="1162542"/>
            <a:chOff x="3546746" y="1508275"/>
            <a:chExt cx="1790616" cy="1911782"/>
          </a:xfrm>
        </p:grpSpPr>
        <p:pic>
          <p:nvPicPr>
            <p:cNvPr id="36" name="Picture 4" descr="http://www.clker.com/cliparts/J/b/A/T/B/6/blank-interstate-sign-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37" name="TextBox 36"/>
            <p:cNvSpPr txBox="1"/>
            <p:nvPr/>
          </p:nvSpPr>
          <p:spPr>
            <a:xfrm>
              <a:off x="3564674" y="1923532"/>
              <a:ext cx="1772688" cy="1164107"/>
            </a:xfrm>
            <a:prstGeom prst="rect">
              <a:avLst/>
            </a:prstGeom>
            <a:noFill/>
          </p:spPr>
          <p:txBody>
            <a:bodyPr wrap="square" rtlCol="0">
              <a:spAutoFit/>
            </a:bodyPr>
            <a:lstStyle/>
            <a:p>
              <a:pPr algn="ctr"/>
              <a:r>
                <a:rPr lang="en-US" sz="2000" dirty="0">
                  <a:solidFill>
                    <a:schemeClr val="bg1"/>
                  </a:solidFill>
                </a:rPr>
                <a:t>D&amp;C 103:2-4</a:t>
              </a:r>
            </a:p>
          </p:txBody>
        </p:sp>
      </p:grpSp>
      <p:sp>
        <p:nvSpPr>
          <p:cNvPr id="42" name="TextBox 41"/>
          <p:cNvSpPr txBox="1"/>
          <p:nvPr/>
        </p:nvSpPr>
        <p:spPr>
          <a:xfrm>
            <a:off x="1674833" y="1140908"/>
            <a:ext cx="4856350" cy="2308324"/>
          </a:xfrm>
          <a:prstGeom prst="rect">
            <a:avLst/>
          </a:prstGeom>
          <a:noFill/>
        </p:spPr>
        <p:txBody>
          <a:bodyPr wrap="square" rtlCol="0">
            <a:spAutoFit/>
          </a:bodyPr>
          <a:lstStyle/>
          <a:p>
            <a:pPr fontAlgn="base"/>
            <a:r>
              <a:rPr lang="en-US" sz="1600" i="1" dirty="0">
                <a:solidFill>
                  <a:schemeClr val="bg1"/>
                </a:solidFill>
              </a:rPr>
              <a:t>Behold, I say unto you, there were </a:t>
            </a:r>
            <a:r>
              <a:rPr lang="en-US" sz="1600" i="1" dirty="0" err="1">
                <a:solidFill>
                  <a:schemeClr val="bg1"/>
                </a:solidFill>
              </a:rPr>
              <a:t>jarrings</a:t>
            </a:r>
            <a:r>
              <a:rPr lang="en-US" sz="1600" i="1" dirty="0">
                <a:solidFill>
                  <a:schemeClr val="bg1"/>
                </a:solidFill>
              </a:rPr>
              <a:t>, and contentions, and </a:t>
            </a:r>
            <a:r>
              <a:rPr lang="en-US" sz="1600" i="1" dirty="0" err="1">
                <a:solidFill>
                  <a:schemeClr val="bg1"/>
                </a:solidFill>
              </a:rPr>
              <a:t>envyings</a:t>
            </a:r>
            <a:r>
              <a:rPr lang="en-US" sz="1600" i="1" dirty="0">
                <a:solidFill>
                  <a:schemeClr val="bg1"/>
                </a:solidFill>
              </a:rPr>
              <a:t>, and </a:t>
            </a:r>
            <a:r>
              <a:rPr lang="en-US" sz="1600" i="1" dirty="0" err="1">
                <a:solidFill>
                  <a:schemeClr val="bg1"/>
                </a:solidFill>
              </a:rPr>
              <a:t>strifes</a:t>
            </a:r>
            <a:r>
              <a:rPr lang="en-US" sz="1600" i="1" dirty="0">
                <a:solidFill>
                  <a:schemeClr val="bg1"/>
                </a:solidFill>
              </a:rPr>
              <a:t>, and lustful and covetous desires among them; therefore by these things they polluted their inheritances.</a:t>
            </a:r>
          </a:p>
          <a:p>
            <a:pPr fontAlgn="base"/>
            <a:endParaRPr lang="en-US" sz="1600" i="1" dirty="0">
              <a:solidFill>
                <a:schemeClr val="bg1"/>
              </a:solidFill>
            </a:endParaRPr>
          </a:p>
          <a:p>
            <a:pPr fontAlgn="base"/>
            <a:r>
              <a:rPr lang="en-US" sz="1600" i="1" dirty="0">
                <a:solidFill>
                  <a:schemeClr val="bg1"/>
                </a:solidFill>
              </a:rPr>
              <a:t>They were slow to hearken unto the voice of the Lord their God; therefore, the Lord their God is slow to hearken unto their prayers, to answer them in the day of their trouble.</a:t>
            </a:r>
          </a:p>
        </p:txBody>
      </p:sp>
      <p:sp>
        <p:nvSpPr>
          <p:cNvPr id="57" name="TextBox 56"/>
          <p:cNvSpPr txBox="1"/>
          <p:nvPr/>
        </p:nvSpPr>
        <p:spPr>
          <a:xfrm>
            <a:off x="1674833" y="3828034"/>
            <a:ext cx="5187980" cy="2800767"/>
          </a:xfrm>
          <a:prstGeom prst="rect">
            <a:avLst/>
          </a:prstGeom>
          <a:noFill/>
        </p:spPr>
        <p:txBody>
          <a:bodyPr wrap="square" rtlCol="0">
            <a:spAutoFit/>
          </a:bodyPr>
          <a:lstStyle/>
          <a:p>
            <a:pPr fontAlgn="base"/>
            <a:r>
              <a:rPr lang="en-US" sz="1600" i="1" dirty="0">
                <a:solidFill>
                  <a:schemeClr val="bg1"/>
                </a:solidFill>
              </a:rPr>
              <a:t>Being driven and smitten by the hands of mine enemies, on whom I will pour out my wrath without measure in mine own time.</a:t>
            </a:r>
          </a:p>
          <a:p>
            <a:pPr fontAlgn="base"/>
            <a:endParaRPr lang="en-US" sz="1600" i="1" dirty="0">
              <a:solidFill>
                <a:schemeClr val="bg1"/>
              </a:solidFill>
            </a:endParaRPr>
          </a:p>
          <a:p>
            <a:pPr fontAlgn="base"/>
            <a:r>
              <a:rPr lang="en-US" sz="1600" i="1" dirty="0">
                <a:solidFill>
                  <a:schemeClr val="bg1"/>
                </a:solidFill>
              </a:rPr>
              <a:t>For I have suffered them thus far, that they might fill up the measure of their iniquities, that their cup might be full;</a:t>
            </a:r>
          </a:p>
          <a:p>
            <a:pPr fontAlgn="base"/>
            <a:endParaRPr lang="en-US" sz="1600" i="1" dirty="0">
              <a:solidFill>
                <a:schemeClr val="bg1"/>
              </a:solidFill>
            </a:endParaRPr>
          </a:p>
          <a:p>
            <a:pPr fontAlgn="base"/>
            <a:r>
              <a:rPr lang="en-US" sz="1600" i="1" dirty="0">
                <a:solidFill>
                  <a:schemeClr val="bg1"/>
                </a:solidFill>
              </a:rPr>
              <a:t>And that those who call themselves after my name might </a:t>
            </a:r>
            <a:r>
              <a:rPr lang="en-US" sz="1600" i="1" dirty="0" err="1">
                <a:solidFill>
                  <a:schemeClr val="bg1"/>
                </a:solidFill>
              </a:rPr>
              <a:t>bechastened</a:t>
            </a:r>
            <a:r>
              <a:rPr lang="en-US" sz="1600" i="1" dirty="0">
                <a:solidFill>
                  <a:schemeClr val="bg1"/>
                </a:solidFill>
              </a:rPr>
              <a:t> for a little season with a sore and grievous chastisement, because they did not hearken altogether unto the precepts and commandments which I gave unto them.</a:t>
            </a:r>
          </a:p>
        </p:txBody>
      </p:sp>
      <p:sp>
        <p:nvSpPr>
          <p:cNvPr id="34" name="TextBox 33"/>
          <p:cNvSpPr txBox="1"/>
          <p:nvPr/>
        </p:nvSpPr>
        <p:spPr>
          <a:xfrm>
            <a:off x="8802533" y="1452532"/>
            <a:ext cx="2916105" cy="4770537"/>
          </a:xfrm>
          <a:prstGeom prst="rect">
            <a:avLst/>
          </a:prstGeom>
          <a:noFill/>
        </p:spPr>
        <p:txBody>
          <a:bodyPr wrap="square" rtlCol="0">
            <a:spAutoFit/>
          </a:bodyPr>
          <a:lstStyle/>
          <a:p>
            <a:pPr fontAlgn="base"/>
            <a:r>
              <a:rPr lang="en-US" sz="1600" i="1" dirty="0">
                <a:solidFill>
                  <a:schemeClr val="bg1"/>
                </a:solidFill>
              </a:rPr>
              <a:t>But behold, they have not learned to be obedient to the things which I required at their hands, but are full of all manner of evil, and do not impart of their substance, as </a:t>
            </a:r>
            <a:r>
              <a:rPr lang="en-US" sz="1600" i="1" dirty="0" err="1">
                <a:solidFill>
                  <a:schemeClr val="bg1"/>
                </a:solidFill>
              </a:rPr>
              <a:t>becometh</a:t>
            </a:r>
            <a:r>
              <a:rPr lang="en-US" sz="1600" i="1" dirty="0">
                <a:solidFill>
                  <a:schemeClr val="bg1"/>
                </a:solidFill>
              </a:rPr>
              <a:t> saints, to the poor and afflicted among them;</a:t>
            </a:r>
          </a:p>
          <a:p>
            <a:pPr fontAlgn="base"/>
            <a:endParaRPr lang="en-US" sz="1600" i="1" dirty="0">
              <a:solidFill>
                <a:schemeClr val="bg1"/>
              </a:solidFill>
            </a:endParaRPr>
          </a:p>
          <a:p>
            <a:pPr fontAlgn="base"/>
            <a:r>
              <a:rPr lang="en-US" sz="1600" i="1" dirty="0">
                <a:solidFill>
                  <a:schemeClr val="bg1"/>
                </a:solidFill>
              </a:rPr>
              <a:t>And are not united according to the union required by the law of the celestial kingdom;</a:t>
            </a:r>
          </a:p>
          <a:p>
            <a:pPr fontAlgn="base"/>
            <a:endParaRPr lang="en-US" sz="1600" i="1" dirty="0">
              <a:solidFill>
                <a:schemeClr val="bg1"/>
              </a:solidFill>
            </a:endParaRPr>
          </a:p>
          <a:p>
            <a:pPr fontAlgn="base"/>
            <a:r>
              <a:rPr lang="en-US" sz="1600" i="1" dirty="0">
                <a:solidFill>
                  <a:schemeClr val="bg1"/>
                </a:solidFill>
              </a:rPr>
              <a:t>Therefore, in consequence of the transgressions of my people, it is expedient in me that mine elders should wait for a little season for the redemption of Zion—</a:t>
            </a:r>
          </a:p>
        </p:txBody>
      </p:sp>
      <p:grpSp>
        <p:nvGrpSpPr>
          <p:cNvPr id="59" name="Group 58"/>
          <p:cNvGrpSpPr/>
          <p:nvPr/>
        </p:nvGrpSpPr>
        <p:grpSpPr>
          <a:xfrm>
            <a:off x="7416410" y="3091617"/>
            <a:ext cx="1195453" cy="1185764"/>
            <a:chOff x="3398899" y="1508275"/>
            <a:chExt cx="2037426" cy="1949971"/>
          </a:xfrm>
        </p:grpSpPr>
        <p:pic>
          <p:nvPicPr>
            <p:cNvPr id="60" name="Picture 4" descr="http://www.clker.com/cliparts/J/b/A/T/B/6/blank-interstate-sign-hi.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46746" y="15082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61" name="TextBox 60"/>
            <p:cNvSpPr txBox="1"/>
            <p:nvPr/>
          </p:nvSpPr>
          <p:spPr>
            <a:xfrm>
              <a:off x="3398899" y="1939844"/>
              <a:ext cx="2037426" cy="1518402"/>
            </a:xfrm>
            <a:prstGeom prst="rect">
              <a:avLst/>
            </a:prstGeom>
            <a:noFill/>
          </p:spPr>
          <p:txBody>
            <a:bodyPr wrap="square" rtlCol="0">
              <a:spAutoFit/>
            </a:bodyPr>
            <a:lstStyle/>
            <a:p>
              <a:pPr algn="ctr"/>
              <a:r>
                <a:rPr lang="en-US" dirty="0">
                  <a:solidFill>
                    <a:schemeClr val="bg1"/>
                  </a:solidFill>
                </a:rPr>
                <a:t>D&amp;C 105:3-4</a:t>
              </a:r>
            </a:p>
            <a:p>
              <a:pPr algn="ctr"/>
              <a:r>
                <a:rPr lang="en-US" dirty="0">
                  <a:solidFill>
                    <a:schemeClr val="bg1"/>
                  </a:solidFill>
                </a:rPr>
                <a:t>9</a:t>
              </a:r>
            </a:p>
          </p:txBody>
        </p:sp>
      </p:grpSp>
    </p:spTree>
    <p:extLst>
      <p:ext uri="{BB962C8B-B14F-4D97-AF65-F5344CB8AC3E}">
        <p14:creationId xmlns:p14="http://schemas.microsoft.com/office/powerpoint/2010/main" val="73352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par>
                                <p:cTn id="8" presetID="10" presetClass="entr" presetSubtype="0" fill="hold"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7"/>
                                        </p:tgtEl>
                                        <p:attrNameLst>
                                          <p:attrName>style.visibility</p:attrName>
                                        </p:attrNameLst>
                                      </p:cBhvr>
                                      <p:to>
                                        <p:strVal val="visible"/>
                                      </p:to>
                                    </p:set>
                                    <p:animEffect transition="in" filter="fade">
                                      <p:cBhvr>
                                        <p:cTn id="15" dur="500"/>
                                        <p:tgtEl>
                                          <p:spTgt spid="57"/>
                                        </p:tgtEl>
                                      </p:cBhvr>
                                    </p:animEffect>
                                  </p:childTnLst>
                                </p:cTn>
                              </p:par>
                              <p:par>
                                <p:cTn id="16" presetID="10" presetClass="entr" presetSubtype="0" fill="hold" nodeType="with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fade">
                                      <p:cBhvr>
                                        <p:cTn id="18" dur="500"/>
                                        <p:tgtEl>
                                          <p:spTgt spid="3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500"/>
                                        <p:tgtEl>
                                          <p:spTgt spid="34"/>
                                        </p:tgtEl>
                                      </p:cBhvr>
                                    </p:animEffect>
                                  </p:childTnLst>
                                </p:cTn>
                              </p:par>
                              <p:par>
                                <p:cTn id="24" presetID="10" presetClass="entr" presetSubtype="0" fill="hold" nodeType="withEffect">
                                  <p:stCondLst>
                                    <p:cond delay="0"/>
                                  </p:stCondLst>
                                  <p:childTnLst>
                                    <p:set>
                                      <p:cBhvr>
                                        <p:cTn id="25" dur="1" fill="hold">
                                          <p:stCondLst>
                                            <p:cond delay="0"/>
                                          </p:stCondLst>
                                        </p:cTn>
                                        <p:tgtEl>
                                          <p:spTgt spid="59"/>
                                        </p:tgtEl>
                                        <p:attrNameLst>
                                          <p:attrName>style.visibility</p:attrName>
                                        </p:attrNameLst>
                                      </p:cBhvr>
                                      <p:to>
                                        <p:strVal val="visible"/>
                                      </p:to>
                                    </p:set>
                                    <p:animEffect transition="in" filter="fade">
                                      <p:cBhvr>
                                        <p:cTn id="26"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57" grpId="0"/>
      <p:bldP spid="3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BE0791D7-63CA-469A-ABBD-7FFE090D3B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524001" y="100362"/>
            <a:ext cx="9144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The Future of Zion</a:t>
            </a:r>
          </a:p>
        </p:txBody>
      </p:sp>
      <p:grpSp>
        <p:nvGrpSpPr>
          <p:cNvPr id="2" name="Group 1">
            <a:extLst>
              <a:ext uri="{FF2B5EF4-FFF2-40B4-BE49-F238E27FC236}">
                <a16:creationId xmlns:a16="http://schemas.microsoft.com/office/drawing/2014/main" id="{EC0751F9-CB4A-476E-97E3-4E1B1F7B74DA}"/>
              </a:ext>
            </a:extLst>
          </p:cNvPr>
          <p:cNvGrpSpPr/>
          <p:nvPr/>
        </p:nvGrpSpPr>
        <p:grpSpPr>
          <a:xfrm>
            <a:off x="4270918" y="2607272"/>
            <a:ext cx="2943922" cy="2553626"/>
            <a:chOff x="1795347" y="3700091"/>
            <a:chExt cx="2943922" cy="2553626"/>
          </a:xfrm>
        </p:grpSpPr>
        <p:sp>
          <p:nvSpPr>
            <p:cNvPr id="17" name="Rounded Rectangle 16">
              <a:extLst>
                <a:ext uri="{FF2B5EF4-FFF2-40B4-BE49-F238E27FC236}">
                  <a16:creationId xmlns:a16="http://schemas.microsoft.com/office/drawing/2014/main" id="{187195D7-E601-41A7-A647-9B413B03EE35}"/>
                </a:ext>
              </a:extLst>
            </p:cNvPr>
            <p:cNvSpPr/>
            <p:nvPr/>
          </p:nvSpPr>
          <p:spPr>
            <a:xfrm>
              <a:off x="2220952" y="3700091"/>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1B0ED70D-CEA9-4430-A8B1-167B601EB9C6}"/>
                </a:ext>
              </a:extLst>
            </p:cNvPr>
            <p:cNvSpPr/>
            <p:nvPr/>
          </p:nvSpPr>
          <p:spPr>
            <a:xfrm>
              <a:off x="4075115" y="3700092"/>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EC17E2B9-1E20-464E-BD0F-3CE57BB8777E}"/>
                </a:ext>
              </a:extLst>
            </p:cNvPr>
            <p:cNvGrpSpPr/>
            <p:nvPr/>
          </p:nvGrpSpPr>
          <p:grpSpPr>
            <a:xfrm>
              <a:off x="1795347" y="3812310"/>
              <a:ext cx="2943922" cy="1077218"/>
              <a:chOff x="3055434" y="2111298"/>
              <a:chExt cx="2943922" cy="1077218"/>
            </a:xfrm>
          </p:grpSpPr>
          <p:sp>
            <p:nvSpPr>
              <p:cNvPr id="20" name="Rounded Rectangle 9">
                <a:extLst>
                  <a:ext uri="{FF2B5EF4-FFF2-40B4-BE49-F238E27FC236}">
                    <a16:creationId xmlns:a16="http://schemas.microsoft.com/office/drawing/2014/main" id="{18DB4FB6-6FB6-4F20-9413-2CC0C733C0AF}"/>
                  </a:ext>
                </a:extLst>
              </p:cNvPr>
              <p:cNvSpPr/>
              <p:nvPr/>
            </p:nvSpPr>
            <p:spPr>
              <a:xfrm>
                <a:off x="3055434" y="2111298"/>
                <a:ext cx="2943922" cy="1033346"/>
              </a:xfrm>
              <a:prstGeom prst="roundRect">
                <a:avLst>
                  <a:gd name="adj" fmla="val 5875"/>
                </a:avLst>
              </a:prstGeom>
              <a:solidFill>
                <a:srgbClr val="589A8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ame 20">
                <a:extLst>
                  <a:ext uri="{FF2B5EF4-FFF2-40B4-BE49-F238E27FC236}">
                    <a16:creationId xmlns:a16="http://schemas.microsoft.com/office/drawing/2014/main" id="{0973B0DB-7A01-415F-AC1A-32F66980A3CF}"/>
                  </a:ext>
                </a:extLst>
              </p:cNvPr>
              <p:cNvSpPr/>
              <p:nvPr/>
            </p:nvSpPr>
            <p:spPr>
              <a:xfrm>
                <a:off x="3129776" y="2178205"/>
                <a:ext cx="2772936" cy="881462"/>
              </a:xfrm>
              <a:prstGeom prst="frame">
                <a:avLst>
                  <a:gd name="adj1" fmla="val 3223"/>
                </a:avLst>
              </a:prstGeom>
              <a:solidFill>
                <a:schemeClr val="bg1"/>
              </a:solidFill>
              <a:ln>
                <a:solidFill>
                  <a:srgbClr val="589A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TextBox 21">
                <a:extLst>
                  <a:ext uri="{FF2B5EF4-FFF2-40B4-BE49-F238E27FC236}">
                    <a16:creationId xmlns:a16="http://schemas.microsoft.com/office/drawing/2014/main" id="{97525F1B-9236-4B5D-B518-8C81BF02CF18}"/>
                  </a:ext>
                </a:extLst>
              </p:cNvPr>
              <p:cNvSpPr txBox="1"/>
              <p:nvPr/>
            </p:nvSpPr>
            <p:spPr>
              <a:xfrm>
                <a:off x="3204117" y="2111298"/>
                <a:ext cx="2624254" cy="1077218"/>
              </a:xfrm>
              <a:prstGeom prst="rect">
                <a:avLst/>
              </a:prstGeom>
              <a:noFill/>
            </p:spPr>
            <p:txBody>
              <a:bodyPr wrap="square" rtlCol="0">
                <a:spAutoFit/>
              </a:bodyPr>
              <a:lstStyle/>
              <a:p>
                <a:pPr algn="ctr"/>
                <a:r>
                  <a:rPr lang="en-US" sz="3200" dirty="0">
                    <a:solidFill>
                      <a:schemeClr val="bg1"/>
                    </a:solidFill>
                  </a:rPr>
                  <a:t>Zion is the Pure in Heart</a:t>
                </a:r>
              </a:p>
            </p:txBody>
          </p:sp>
        </p:grpSp>
      </p:grpSp>
      <p:sp>
        <p:nvSpPr>
          <p:cNvPr id="3" name="Rectangle 2">
            <a:extLst>
              <a:ext uri="{FF2B5EF4-FFF2-40B4-BE49-F238E27FC236}">
                <a16:creationId xmlns:a16="http://schemas.microsoft.com/office/drawing/2014/main" id="{4ECB587C-C0E8-4AE7-8B34-3A81F3107191}"/>
              </a:ext>
            </a:extLst>
          </p:cNvPr>
          <p:cNvSpPr/>
          <p:nvPr/>
        </p:nvSpPr>
        <p:spPr>
          <a:xfrm>
            <a:off x="2925337" y="5515494"/>
            <a:ext cx="6096000" cy="923330"/>
          </a:xfrm>
          <a:prstGeom prst="rect">
            <a:avLst/>
          </a:prstGeom>
        </p:spPr>
        <p:txBody>
          <a:bodyPr>
            <a:spAutoFit/>
          </a:bodyPr>
          <a:lstStyle/>
          <a:p>
            <a:r>
              <a:rPr lang="en-US" b="1" i="0" dirty="0">
                <a:solidFill>
                  <a:srgbClr val="FFFF00"/>
                </a:solidFill>
                <a:effectLst/>
                <a:latin typeface="Abadi" panose="020B0604020104020204" pitchFamily="34" charset="0"/>
              </a:rPr>
              <a:t>Therefore, verily, thus saith the Lord, let Zion rejoice, for this is Zion—</a:t>
            </a:r>
            <a:r>
              <a:rPr lang="en-US" b="1" i="0" cap="small" dirty="0">
                <a:solidFill>
                  <a:srgbClr val="FFFF00"/>
                </a:solidFill>
                <a:effectLst/>
                <a:latin typeface="Abadi" panose="020B0604020104020204" pitchFamily="34" charset="0"/>
              </a:rPr>
              <a:t>the pure in heart</a:t>
            </a:r>
            <a:r>
              <a:rPr lang="en-US" b="1" i="0" dirty="0">
                <a:solidFill>
                  <a:srgbClr val="FFFF00"/>
                </a:solidFill>
                <a:effectLst/>
                <a:latin typeface="Abadi" panose="020B0604020104020204" pitchFamily="34" charset="0"/>
              </a:rPr>
              <a:t>; therefore, let Zion rejoice, while all the wicked shall mourn. D&amp;C 97:21</a:t>
            </a:r>
            <a:endParaRPr lang="en-US" b="1" dirty="0">
              <a:solidFill>
                <a:srgbClr val="FFFF00"/>
              </a:solidFill>
            </a:endParaRPr>
          </a:p>
        </p:txBody>
      </p:sp>
    </p:spTree>
    <p:extLst>
      <p:ext uri="{BB962C8B-B14F-4D97-AF65-F5344CB8AC3E}">
        <p14:creationId xmlns:p14="http://schemas.microsoft.com/office/powerpoint/2010/main" val="163815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10F74C9-05FD-4EDB-8701-4BDFFEE92E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524001" y="100362"/>
            <a:ext cx="9144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Zion For The Pure In Heart</a:t>
            </a:r>
          </a:p>
        </p:txBody>
      </p:sp>
      <p:sp>
        <p:nvSpPr>
          <p:cNvPr id="42" name="TextBox 41"/>
          <p:cNvSpPr txBox="1"/>
          <p:nvPr/>
        </p:nvSpPr>
        <p:spPr>
          <a:xfrm>
            <a:off x="2783902" y="1216387"/>
            <a:ext cx="6624196" cy="5509200"/>
          </a:xfrm>
          <a:prstGeom prst="rect">
            <a:avLst/>
          </a:prstGeom>
          <a:noFill/>
        </p:spPr>
        <p:txBody>
          <a:bodyPr wrap="square" rtlCol="0">
            <a:spAutoFit/>
          </a:bodyPr>
          <a:lstStyle/>
          <a:p>
            <a:pPr fontAlgn="base"/>
            <a:r>
              <a:rPr lang="en-US" sz="1600" dirty="0">
                <a:solidFill>
                  <a:schemeClr val="bg1"/>
                </a:solidFill>
              </a:rPr>
              <a:t>“Much of the work to be done in establishing Zion consists in our individual efforts to become ‘the pure in heart’.</a:t>
            </a:r>
          </a:p>
          <a:p>
            <a:pPr fontAlgn="base"/>
            <a:endParaRPr lang="en-US" sz="1600" dirty="0">
              <a:solidFill>
                <a:schemeClr val="bg1"/>
              </a:solidFill>
            </a:endParaRPr>
          </a:p>
          <a:p>
            <a:pPr fontAlgn="base"/>
            <a:r>
              <a:rPr lang="en-US" sz="1600" dirty="0">
                <a:solidFill>
                  <a:schemeClr val="bg1"/>
                </a:solidFill>
              </a:rPr>
              <a:t> ‘Zion cannot be built up unless it is by the principles of the law of the celestial kingdom,’ said the Lord; ‘otherwise I cannot receive her unto myself’. </a:t>
            </a:r>
          </a:p>
          <a:p>
            <a:pPr fontAlgn="base"/>
            <a:endParaRPr lang="en-US" sz="1600" dirty="0">
              <a:solidFill>
                <a:schemeClr val="bg1"/>
              </a:solidFill>
            </a:endParaRPr>
          </a:p>
          <a:p>
            <a:pPr fontAlgn="base"/>
            <a:r>
              <a:rPr lang="en-US" sz="1600" dirty="0">
                <a:solidFill>
                  <a:schemeClr val="bg1"/>
                </a:solidFill>
              </a:rPr>
              <a:t>The law of the celestial kingdom is, of course, the gospel law and covenants, which include our constant remembrance of the Savior and our pledge of obedience, sacrifice, consecration, and fidelity.</a:t>
            </a:r>
          </a:p>
          <a:p>
            <a:pPr fontAlgn="base"/>
            <a:endParaRPr lang="en-US" sz="1600" dirty="0">
              <a:solidFill>
                <a:schemeClr val="bg1"/>
              </a:solidFill>
            </a:endParaRPr>
          </a:p>
          <a:p>
            <a:pPr fontAlgn="base"/>
            <a:r>
              <a:rPr lang="en-US" sz="1600" dirty="0">
                <a:solidFill>
                  <a:schemeClr val="bg1"/>
                </a:solidFill>
              </a:rPr>
              <a:t>“The Savior was critical of some of the early Saints for their ‘lustful … desires’.</a:t>
            </a:r>
          </a:p>
          <a:p>
            <a:pPr fontAlgn="base"/>
            <a:endParaRPr lang="en-US" sz="1600" dirty="0">
              <a:solidFill>
                <a:schemeClr val="bg1"/>
              </a:solidFill>
            </a:endParaRPr>
          </a:p>
          <a:p>
            <a:pPr fontAlgn="base"/>
            <a:r>
              <a:rPr lang="en-US" sz="1600" dirty="0">
                <a:solidFill>
                  <a:schemeClr val="bg1"/>
                </a:solidFill>
              </a:rPr>
              <a:t>These were people who lived in a non-television, non-film, non-Internet, non-iPod world. In a world now awash in sexualized images and music, are we free from lustful desires and their attendant evils? </a:t>
            </a:r>
          </a:p>
          <a:p>
            <a:pPr fontAlgn="base"/>
            <a:endParaRPr lang="en-US" sz="1600" dirty="0">
              <a:solidFill>
                <a:schemeClr val="bg1"/>
              </a:solidFill>
            </a:endParaRPr>
          </a:p>
          <a:p>
            <a:pPr fontAlgn="base"/>
            <a:r>
              <a:rPr lang="en-US" sz="1600" dirty="0">
                <a:solidFill>
                  <a:schemeClr val="bg1"/>
                </a:solidFill>
              </a:rPr>
              <a:t>Far from pushing the limits of modest dress or indulging in the vicarious immorality of pornography, we are to hunger and thirst after righteousness.</a:t>
            </a:r>
          </a:p>
          <a:p>
            <a:pPr fontAlgn="base"/>
            <a:endParaRPr lang="en-US" sz="1600" dirty="0">
              <a:solidFill>
                <a:schemeClr val="bg1"/>
              </a:solidFill>
            </a:endParaRPr>
          </a:p>
          <a:p>
            <a:pPr fontAlgn="base"/>
            <a:r>
              <a:rPr lang="en-US" sz="1600" dirty="0">
                <a:solidFill>
                  <a:schemeClr val="bg1"/>
                </a:solidFill>
              </a:rPr>
              <a:t>To come to Zion, it is not enough for you or me to be somewhat less wicked than others. We are to become not only good but holy men and women.</a:t>
            </a:r>
          </a:p>
          <a:p>
            <a:pPr fontAlgn="base"/>
            <a:r>
              <a:rPr lang="en-US" sz="1200" dirty="0">
                <a:solidFill>
                  <a:schemeClr val="bg1"/>
                </a:solidFill>
              </a:rPr>
              <a:t>Elder D. Todd </a:t>
            </a:r>
            <a:r>
              <a:rPr lang="en-US" sz="1200" dirty="0" err="1">
                <a:solidFill>
                  <a:schemeClr val="bg1"/>
                </a:solidFill>
              </a:rPr>
              <a:t>Christofferson</a:t>
            </a:r>
            <a:r>
              <a:rPr lang="en-US" sz="1200" dirty="0">
                <a:solidFill>
                  <a:schemeClr val="bg1"/>
                </a:solidFill>
              </a:rPr>
              <a:t> </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584" y="4852453"/>
            <a:ext cx="1341417" cy="1796541"/>
          </a:xfrm>
          <a:prstGeom prst="rect">
            <a:avLst/>
          </a:prstGeom>
        </p:spPr>
      </p:pic>
    </p:spTree>
    <p:extLst>
      <p:ext uri="{BB962C8B-B14F-4D97-AF65-F5344CB8AC3E}">
        <p14:creationId xmlns:p14="http://schemas.microsoft.com/office/powerpoint/2010/main" val="148447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2">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2">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2">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18CFA5E-40BA-4FDF-9957-91A97CEB95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325147" y="186324"/>
            <a:ext cx="8906107" cy="2308324"/>
          </a:xfrm>
          <a:prstGeom prst="rect">
            <a:avLst/>
          </a:prstGeom>
          <a:noFill/>
        </p:spPr>
        <p:txBody>
          <a:bodyPr wrap="square" rtlCol="0">
            <a:spAutoFit/>
          </a:bodyPr>
          <a:lstStyle/>
          <a:p>
            <a:r>
              <a:rPr lang="en-US" dirty="0">
                <a:solidFill>
                  <a:schemeClr val="bg1"/>
                </a:solidFill>
              </a:rPr>
              <a:t>Sources:</a:t>
            </a:r>
          </a:p>
          <a:p>
            <a:endParaRPr lang="en-US" dirty="0">
              <a:solidFill>
                <a:schemeClr val="bg1"/>
              </a:solidFill>
            </a:endParaRPr>
          </a:p>
          <a:p>
            <a:endParaRPr lang="en-US" dirty="0">
              <a:solidFill>
                <a:schemeClr val="bg1"/>
              </a:solidFill>
            </a:endParaRPr>
          </a:p>
          <a:p>
            <a:r>
              <a:rPr lang="en-US" dirty="0">
                <a:solidFill>
                  <a:schemeClr val="bg1"/>
                </a:solidFill>
              </a:rPr>
              <a:t>Joseph Fielding Smith (</a:t>
            </a:r>
            <a:r>
              <a:rPr lang="en-US" i="1" dirty="0">
                <a:solidFill>
                  <a:schemeClr val="bg1"/>
                </a:solidFill>
              </a:rPr>
              <a:t>Doctrines of Salvation,</a:t>
            </a:r>
            <a:r>
              <a:rPr lang="en-US" dirty="0">
                <a:solidFill>
                  <a:schemeClr val="bg1"/>
                </a:solidFill>
              </a:rPr>
              <a:t> 3 vols. [1954–56], 3:254–55).</a:t>
            </a:r>
          </a:p>
          <a:p>
            <a:r>
              <a:rPr lang="en-US" sz="1800" dirty="0">
                <a:solidFill>
                  <a:schemeClr val="bg1"/>
                </a:solidFill>
              </a:rPr>
              <a:t>Presentation by ©http://fashionsbylynda.com/blog/</a:t>
            </a:r>
            <a:endParaRPr lang="en-US" dirty="0">
              <a:solidFill>
                <a:schemeClr val="bg1"/>
              </a:solidFill>
            </a:endParaRPr>
          </a:p>
          <a:p>
            <a:r>
              <a:rPr lang="en-US" dirty="0">
                <a:solidFill>
                  <a:schemeClr val="bg1"/>
                </a:solidFill>
              </a:rPr>
              <a:t>Elder D. Todd Christofferson  (“Come to Zion,”</a:t>
            </a:r>
            <a:r>
              <a:rPr lang="en-US" i="1" dirty="0">
                <a:solidFill>
                  <a:schemeClr val="bg1"/>
                </a:solidFill>
              </a:rPr>
              <a:t> Ensign</a:t>
            </a:r>
            <a:r>
              <a:rPr lang="en-US" dirty="0">
                <a:solidFill>
                  <a:schemeClr val="bg1"/>
                </a:solidFill>
              </a:rPr>
              <a:t> or </a:t>
            </a:r>
            <a:r>
              <a:rPr lang="en-US" i="1" dirty="0">
                <a:solidFill>
                  <a:schemeClr val="bg1"/>
                </a:solidFill>
              </a:rPr>
              <a:t>Liahona,</a:t>
            </a:r>
            <a:r>
              <a:rPr lang="en-US" dirty="0">
                <a:solidFill>
                  <a:schemeClr val="bg1"/>
                </a:solidFill>
              </a:rPr>
              <a:t> Nov. 2008, 38–39).</a:t>
            </a:r>
          </a:p>
          <a:p>
            <a:endParaRPr lang="en-US" dirty="0">
              <a:solidFill>
                <a:schemeClr val="bg1"/>
              </a:solidFill>
            </a:endParaRPr>
          </a:p>
          <a:p>
            <a:endParaRPr lang="en-US" dirty="0">
              <a:solidFill>
                <a:schemeClr val="bg1"/>
              </a:solidFill>
            </a:endParaRPr>
          </a:p>
        </p:txBody>
      </p:sp>
      <p:sp>
        <p:nvSpPr>
          <p:cNvPr id="7" name="Footer Placeholder 14">
            <a:extLst>
              <a:ext uri="{FF2B5EF4-FFF2-40B4-BE49-F238E27FC236}">
                <a16:creationId xmlns:a16="http://schemas.microsoft.com/office/drawing/2014/main" id="{61D60B6C-47AA-462A-95B7-2618D04DB2A9}"/>
              </a:ext>
            </a:extLst>
          </p:cNvPr>
          <p:cNvSpPr>
            <a:spLocks noGrp="1"/>
          </p:cNvSpPr>
          <p:nvPr/>
        </p:nvSpPr>
        <p:spPr>
          <a:xfrm>
            <a:off x="47474" y="6498424"/>
            <a:ext cx="5469294" cy="365125"/>
          </a:xfrm>
          <a:prstGeom prst="rect">
            <a:avLst/>
          </a:prstGeom>
        </p:spPr>
        <p:txBody>
          <a:bodyPr vert="horz" lIns="91440" tIns="45720" rIns="91440" bIns="4572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a:solidFill>
                  <a:schemeClr val="bg1"/>
                </a:solidFill>
              </a:rPr>
              <a:t>Presentation by ©http://fashionsbylynda.com/blog/</a:t>
            </a:r>
          </a:p>
        </p:txBody>
      </p:sp>
    </p:spTree>
    <p:extLst>
      <p:ext uri="{BB962C8B-B14F-4D97-AF65-F5344CB8AC3E}">
        <p14:creationId xmlns:p14="http://schemas.microsoft.com/office/powerpoint/2010/main" val="2455975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BE83C759-C18E-4665-9288-5F16C8F7F3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524001" y="100362"/>
            <a:ext cx="9144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Reading About Zion</a:t>
            </a:r>
          </a:p>
        </p:txBody>
      </p:sp>
      <p:sp>
        <p:nvSpPr>
          <p:cNvPr id="68" name="Rectangle 67"/>
          <p:cNvSpPr/>
          <p:nvPr/>
        </p:nvSpPr>
        <p:spPr>
          <a:xfrm>
            <a:off x="2061701" y="5463471"/>
            <a:ext cx="4871917" cy="1200329"/>
          </a:xfrm>
          <a:prstGeom prst="rect">
            <a:avLst/>
          </a:prstGeom>
        </p:spPr>
        <p:txBody>
          <a:bodyPr wrap="square">
            <a:spAutoFit/>
          </a:bodyPr>
          <a:lstStyle/>
          <a:p>
            <a:r>
              <a:rPr lang="en-US" i="1" dirty="0">
                <a:solidFill>
                  <a:schemeClr val="bg1"/>
                </a:solidFill>
              </a:rPr>
              <a:t>And that a New Jerusalem should be built up upon this land, unto the remnant of the seed of Joseph, for which things there has been a type.</a:t>
            </a:r>
          </a:p>
          <a:p>
            <a:r>
              <a:rPr lang="en-US" i="1" dirty="0">
                <a:solidFill>
                  <a:schemeClr val="bg1"/>
                </a:solidFill>
              </a:rPr>
              <a:t>Ether 13:6</a:t>
            </a:r>
          </a:p>
        </p:txBody>
      </p:sp>
      <p:sp>
        <p:nvSpPr>
          <p:cNvPr id="69" name="Rectangle 68"/>
          <p:cNvSpPr/>
          <p:nvPr/>
        </p:nvSpPr>
        <p:spPr>
          <a:xfrm>
            <a:off x="1872913" y="1595384"/>
            <a:ext cx="5143279" cy="923330"/>
          </a:xfrm>
          <a:prstGeom prst="rect">
            <a:avLst/>
          </a:prstGeom>
        </p:spPr>
        <p:txBody>
          <a:bodyPr wrap="square">
            <a:spAutoFit/>
          </a:bodyPr>
          <a:lstStyle/>
          <a:p>
            <a:r>
              <a:rPr lang="en-US" dirty="0">
                <a:solidFill>
                  <a:schemeClr val="bg1"/>
                </a:solidFill>
              </a:rPr>
              <a:t>Before this revelation was given, the members of the Church had read in the Book of Mormon about a New Jerusalem that would be located in America</a:t>
            </a:r>
          </a:p>
        </p:txBody>
      </p:sp>
      <p:sp>
        <p:nvSpPr>
          <p:cNvPr id="2" name="Rectangle 1"/>
          <p:cNvSpPr/>
          <p:nvPr/>
        </p:nvSpPr>
        <p:spPr>
          <a:xfrm>
            <a:off x="5466539" y="2991937"/>
            <a:ext cx="4572000" cy="2308324"/>
          </a:xfrm>
          <a:prstGeom prst="rect">
            <a:avLst/>
          </a:prstGeom>
        </p:spPr>
        <p:txBody>
          <a:bodyPr>
            <a:spAutoFit/>
          </a:bodyPr>
          <a:lstStyle/>
          <a:p>
            <a:r>
              <a:rPr lang="en-US" i="1" dirty="0">
                <a:solidFill>
                  <a:schemeClr val="bg1"/>
                </a:solidFill>
                <a:latin typeface="Georgia" panose="02040502050405020303" pitchFamily="18" charset="0"/>
              </a:rPr>
              <a:t>And behold, this people will I establish in this land, unto the fulfilling of the covenant which I made with your father Jacob; and it shall be a New Jerusalem. And the powers of heaven shall be in the midst of this people; yea, even I will be in the midst of you.</a:t>
            </a:r>
          </a:p>
          <a:p>
            <a:r>
              <a:rPr lang="en-US" i="1" dirty="0">
                <a:solidFill>
                  <a:schemeClr val="bg1"/>
                </a:solidFill>
                <a:latin typeface="Georgia" panose="02040502050405020303" pitchFamily="18" charset="0"/>
              </a:rPr>
              <a:t>3 Nephi 20:22</a:t>
            </a:r>
            <a:endParaRPr lang="en-US" i="1" dirty="0">
              <a:solidFill>
                <a:schemeClr val="bg1"/>
              </a:solidFill>
            </a:endParaRPr>
          </a:p>
        </p:txBody>
      </p:sp>
      <p:grpSp>
        <p:nvGrpSpPr>
          <p:cNvPr id="70" name="Group 69"/>
          <p:cNvGrpSpPr/>
          <p:nvPr/>
        </p:nvGrpSpPr>
        <p:grpSpPr>
          <a:xfrm>
            <a:off x="3067166" y="2998074"/>
            <a:ext cx="1752600" cy="1905000"/>
            <a:chOff x="2590800" y="2667000"/>
            <a:chExt cx="3886200" cy="3931920"/>
          </a:xfrm>
        </p:grpSpPr>
        <p:grpSp>
          <p:nvGrpSpPr>
            <p:cNvPr id="71" name="Group 13"/>
            <p:cNvGrpSpPr/>
            <p:nvPr/>
          </p:nvGrpSpPr>
          <p:grpSpPr>
            <a:xfrm>
              <a:off x="3048000" y="2667000"/>
              <a:ext cx="2971800" cy="3931920"/>
              <a:chOff x="152400" y="152400"/>
              <a:chExt cx="4953000" cy="6553200"/>
            </a:xfrm>
          </p:grpSpPr>
          <p:sp>
            <p:nvSpPr>
              <p:cNvPr id="77" name="Rounded Rectangle 76"/>
              <p:cNvSpPr/>
              <p:nvPr/>
            </p:nvSpPr>
            <p:spPr>
              <a:xfrm>
                <a:off x="457200" y="152400"/>
                <a:ext cx="4648200" cy="6553200"/>
              </a:xfrm>
              <a:prstGeom prst="roundRect">
                <a:avLst>
                  <a:gd name="adj" fmla="val 2911"/>
                </a:avLst>
              </a:prstGeom>
              <a:solidFill>
                <a:schemeClr val="tx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ounded Rectangle 77"/>
              <p:cNvSpPr/>
              <p:nvPr/>
            </p:nvSpPr>
            <p:spPr>
              <a:xfrm>
                <a:off x="304800" y="152400"/>
                <a:ext cx="4648200" cy="6553200"/>
              </a:xfrm>
              <a:prstGeom prst="roundRect">
                <a:avLst>
                  <a:gd name="adj" fmla="val 291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ounded Rectangle 78"/>
              <p:cNvSpPr/>
              <p:nvPr/>
            </p:nvSpPr>
            <p:spPr>
              <a:xfrm>
                <a:off x="152400" y="152400"/>
                <a:ext cx="4648200" cy="6553200"/>
              </a:xfrm>
              <a:prstGeom prst="roundRect">
                <a:avLst>
                  <a:gd name="adj" fmla="val 2911"/>
                </a:avLst>
              </a:prstGeom>
              <a:solidFill>
                <a:schemeClr val="tx2">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p:cNvSpPr txBox="1"/>
            <p:nvPr/>
          </p:nvSpPr>
          <p:spPr>
            <a:xfrm>
              <a:off x="2590800" y="3200400"/>
              <a:ext cx="3886200" cy="1969277"/>
            </a:xfrm>
            <a:prstGeom prst="rect">
              <a:avLst/>
            </a:prstGeom>
            <a:noFill/>
          </p:spPr>
          <p:txBody>
            <a:bodyPr wrap="square" rtlCol="0">
              <a:spAutoFit/>
            </a:bodyPr>
            <a:lstStyle/>
            <a:p>
              <a:pPr algn="ctr"/>
              <a:r>
                <a:rPr lang="en-US" sz="1400" dirty="0">
                  <a:solidFill>
                    <a:srgbClr val="FFC000"/>
                  </a:solidFill>
                  <a:latin typeface="Californian FB" pitchFamily="18" charset="0"/>
                </a:rPr>
                <a:t>The </a:t>
              </a:r>
            </a:p>
            <a:p>
              <a:pPr algn="ctr"/>
              <a:r>
                <a:rPr lang="en-US" sz="1400" dirty="0">
                  <a:solidFill>
                    <a:srgbClr val="FFC000"/>
                  </a:solidFill>
                  <a:latin typeface="Californian FB" pitchFamily="18" charset="0"/>
                </a:rPr>
                <a:t>Book</a:t>
              </a:r>
            </a:p>
            <a:p>
              <a:pPr algn="ctr"/>
              <a:r>
                <a:rPr lang="en-US" sz="1400" dirty="0">
                  <a:solidFill>
                    <a:srgbClr val="FFC000"/>
                  </a:solidFill>
                  <a:latin typeface="Californian FB" pitchFamily="18" charset="0"/>
                </a:rPr>
                <a:t> of </a:t>
              </a:r>
            </a:p>
            <a:p>
              <a:pPr algn="ctr"/>
              <a:r>
                <a:rPr lang="en-US" sz="1400" dirty="0">
                  <a:solidFill>
                    <a:srgbClr val="FFC000"/>
                  </a:solidFill>
                  <a:latin typeface="Californian FB" pitchFamily="18" charset="0"/>
                </a:rPr>
                <a:t>Mormon</a:t>
              </a:r>
            </a:p>
          </p:txBody>
        </p:sp>
        <p:sp>
          <p:nvSpPr>
            <p:cNvPr id="73" name="TextBox 72"/>
            <p:cNvSpPr txBox="1"/>
            <p:nvPr/>
          </p:nvSpPr>
          <p:spPr>
            <a:xfrm>
              <a:off x="3124200" y="5257801"/>
              <a:ext cx="2667001" cy="952877"/>
            </a:xfrm>
            <a:prstGeom prst="rect">
              <a:avLst/>
            </a:prstGeom>
            <a:noFill/>
          </p:spPr>
          <p:txBody>
            <a:bodyPr wrap="square" rtlCol="0">
              <a:spAutoFit/>
            </a:bodyPr>
            <a:lstStyle/>
            <a:p>
              <a:pPr algn="ctr"/>
              <a:r>
                <a:rPr lang="en-US" sz="800" dirty="0">
                  <a:solidFill>
                    <a:srgbClr val="FFC000"/>
                  </a:solidFill>
                  <a:latin typeface="Californian FB" pitchFamily="18" charset="0"/>
                </a:rPr>
                <a:t>ANOTHER TESTAMENT </a:t>
              </a:r>
            </a:p>
            <a:p>
              <a:pPr algn="ctr"/>
              <a:r>
                <a:rPr lang="en-US" sz="800" dirty="0">
                  <a:solidFill>
                    <a:srgbClr val="FFC000"/>
                  </a:solidFill>
                  <a:latin typeface="Californian FB" pitchFamily="18" charset="0"/>
                </a:rPr>
                <a:t>OF JESUS CHRIST</a:t>
              </a:r>
            </a:p>
          </p:txBody>
        </p:sp>
        <p:cxnSp>
          <p:nvCxnSpPr>
            <p:cNvPr id="74" name="Straight Connector 73"/>
            <p:cNvCxnSpPr/>
            <p:nvPr/>
          </p:nvCxnSpPr>
          <p:spPr>
            <a:xfrm>
              <a:off x="3429000" y="3200400"/>
              <a:ext cx="2133600"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3465428" y="5130892"/>
              <a:ext cx="2133601" cy="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V="1">
              <a:off x="3200400" y="2667000"/>
              <a:ext cx="0" cy="3886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0" name="Group 79"/>
          <p:cNvGrpSpPr/>
          <p:nvPr/>
        </p:nvGrpSpPr>
        <p:grpSpPr>
          <a:xfrm>
            <a:off x="8162694" y="1120242"/>
            <a:ext cx="1566311" cy="1691163"/>
            <a:chOff x="293873" y="946218"/>
            <a:chExt cx="1770643" cy="1911782"/>
          </a:xfrm>
        </p:grpSpPr>
        <p:pic>
          <p:nvPicPr>
            <p:cNvPr id="81"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873" y="946218"/>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82" name="TextBox 81"/>
            <p:cNvSpPr txBox="1"/>
            <p:nvPr/>
          </p:nvSpPr>
          <p:spPr>
            <a:xfrm>
              <a:off x="636248" y="1628167"/>
              <a:ext cx="1159727" cy="661061"/>
            </a:xfrm>
            <a:prstGeom prst="rect">
              <a:avLst/>
            </a:prstGeom>
            <a:noFill/>
          </p:spPr>
          <p:txBody>
            <a:bodyPr wrap="square" rtlCol="0">
              <a:spAutoFit/>
            </a:bodyPr>
            <a:lstStyle/>
            <a:p>
              <a:r>
                <a:rPr lang="en-US" sz="3200" dirty="0">
                  <a:solidFill>
                    <a:schemeClr val="bg1"/>
                  </a:solidFill>
                </a:rPr>
                <a:t>1830</a:t>
              </a:r>
            </a:p>
          </p:txBody>
        </p:sp>
      </p:grpSp>
    </p:spTree>
    <p:extLst>
      <p:ext uri="{BB962C8B-B14F-4D97-AF65-F5344CB8AC3E}">
        <p14:creationId xmlns:p14="http://schemas.microsoft.com/office/powerpoint/2010/main" val="354971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fade">
                                      <p:cBhvr>
                                        <p:cTn id="7" dur="500"/>
                                        <p:tgtEl>
                                          <p:spTgt spid="7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8"/>
                                        </p:tgtEl>
                                        <p:attrNameLst>
                                          <p:attrName>style.visibility</p:attrName>
                                        </p:attrNameLst>
                                      </p:cBhvr>
                                      <p:to>
                                        <p:strVal val="visible"/>
                                      </p:to>
                                    </p:set>
                                    <p:animEffect transition="in" filter="fade">
                                      <p:cBhvr>
                                        <p:cTn id="15"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1" y="2803224"/>
            <a:ext cx="9077093" cy="3985706"/>
          </a:xfrm>
          <a:prstGeom prst="rect">
            <a:avLst/>
          </a:prstGeom>
        </p:spPr>
        <p:txBody>
          <a:bodyPr wrap="square">
            <a:spAutoFit/>
          </a:bodyPr>
          <a:lstStyle/>
          <a:p>
            <a:pPr fontAlgn="base">
              <a:buFont typeface="+mj-lt"/>
              <a:buAutoNum type="arabicPeriod"/>
            </a:pPr>
            <a:r>
              <a:rPr lang="en-US" sz="1100" b="1" dirty="0">
                <a:latin typeface="Abadi" panose="020B0604020104020204" pitchFamily="34" charset="0"/>
              </a:rPr>
              <a:t>Fayette</a:t>
            </a:r>
            <a:r>
              <a:rPr lang="en-US" sz="1100" dirty="0">
                <a:latin typeface="Abadi" panose="020B0604020104020204" pitchFamily="34" charset="0"/>
              </a:rPr>
              <a:t> The Prophet Joseph Smith left Fayette for Kirtland, Ohio, in January 1831. The three New York branches (Fayette, </a:t>
            </a:r>
            <a:r>
              <a:rPr lang="en-US" sz="1100" dirty="0" err="1">
                <a:latin typeface="Abadi" panose="020B0604020104020204" pitchFamily="34" charset="0"/>
              </a:rPr>
              <a:t>Colesville</a:t>
            </a:r>
            <a:r>
              <a:rPr lang="en-US" sz="1100" dirty="0">
                <a:latin typeface="Abadi" panose="020B0604020104020204" pitchFamily="34" charset="0"/>
              </a:rPr>
              <a:t>, and Manchester) followed in April and May 1831 under the Lord’s command to gather (see D&amp;C 37–38).</a:t>
            </a:r>
          </a:p>
          <a:p>
            <a:pPr fontAlgn="base">
              <a:buFont typeface="+mj-lt"/>
              <a:buAutoNum type="arabicPeriod"/>
            </a:pPr>
            <a:r>
              <a:rPr lang="en-US" sz="1100" b="1" dirty="0">
                <a:latin typeface="Abadi" panose="020B0604020104020204" pitchFamily="34" charset="0"/>
              </a:rPr>
              <a:t>Kirtland</a:t>
            </a:r>
            <a:r>
              <a:rPr lang="en-US" sz="1100" dirty="0">
                <a:latin typeface="Abadi" panose="020B0604020104020204" pitchFamily="34" charset="0"/>
              </a:rPr>
              <a:t> The headquarters of the Church was primarily in Kirtland from 1831 to 1838.</a:t>
            </a:r>
          </a:p>
          <a:p>
            <a:pPr fontAlgn="base">
              <a:buFont typeface="+mj-lt"/>
              <a:buAutoNum type="arabicPeriod"/>
            </a:pPr>
            <a:r>
              <a:rPr lang="en-US" sz="1100" b="1" dirty="0">
                <a:latin typeface="Abadi" panose="020B0604020104020204" pitchFamily="34" charset="0"/>
              </a:rPr>
              <a:t>Independence</a:t>
            </a:r>
            <a:r>
              <a:rPr lang="en-US" sz="1100" dirty="0">
                <a:latin typeface="Abadi" panose="020B0604020104020204" pitchFamily="34" charset="0"/>
              </a:rPr>
              <a:t> The Lord identified Independence (in Jackson County, Missouri) as the center place of Zion in July 1831 (see D&amp;C 57:3). Mobs forced the Saints out of Jackson County in November 1833.</a:t>
            </a:r>
          </a:p>
          <a:p>
            <a:pPr fontAlgn="base">
              <a:buFont typeface="+mj-lt"/>
              <a:buAutoNum type="arabicPeriod"/>
            </a:pPr>
            <a:r>
              <a:rPr lang="en-US" sz="1100" b="1" dirty="0">
                <a:latin typeface="Abadi" panose="020B0604020104020204" pitchFamily="34" charset="0"/>
              </a:rPr>
              <a:t>Liberty</a:t>
            </a:r>
            <a:r>
              <a:rPr lang="en-US" sz="1100" dirty="0">
                <a:latin typeface="Abadi" panose="020B0604020104020204" pitchFamily="34" charset="0"/>
              </a:rPr>
              <a:t> The Saints from Jackson County gathered in Clay County from 1833 to 1836, when they were again required to leave. The Prophet Joseph Smith and five others were unjustly imprisoned here from December 1838 to April 1839.</a:t>
            </a:r>
          </a:p>
          <a:p>
            <a:pPr fontAlgn="base">
              <a:buFont typeface="+mj-lt"/>
              <a:buAutoNum type="arabicPeriod"/>
            </a:pPr>
            <a:r>
              <a:rPr lang="en-US" sz="1100" b="1" dirty="0">
                <a:latin typeface="Abadi" panose="020B0604020104020204" pitchFamily="34" charset="0"/>
              </a:rPr>
              <a:t>Far West</a:t>
            </a:r>
            <a:r>
              <a:rPr lang="en-US" sz="1100" dirty="0">
                <a:latin typeface="Abadi" panose="020B0604020104020204" pitchFamily="34" charset="0"/>
              </a:rPr>
              <a:t> A refuge was established here for the Saints 1836–38. It was the headquarters of the Church in 1838. In 1838–39 the Saints were forced to flee to Illinois.</a:t>
            </a:r>
          </a:p>
          <a:p>
            <a:pPr fontAlgn="base">
              <a:buFont typeface="+mj-lt"/>
              <a:buAutoNum type="arabicPeriod"/>
            </a:pPr>
            <a:r>
              <a:rPr lang="en-US" sz="1100" b="1" dirty="0">
                <a:latin typeface="Abadi" panose="020B0604020104020204" pitchFamily="34" charset="0"/>
              </a:rPr>
              <a:t>Nauvoo</a:t>
            </a:r>
            <a:r>
              <a:rPr lang="en-US" sz="1100" dirty="0">
                <a:latin typeface="Abadi" panose="020B0604020104020204" pitchFamily="34" charset="0"/>
              </a:rPr>
              <a:t> The headquarters of the Church 1839–46. After the martyrdom of the Prophet and his brother Hyrum, the Saints moved west.</a:t>
            </a:r>
          </a:p>
          <a:p>
            <a:pPr fontAlgn="base">
              <a:buFont typeface="+mj-lt"/>
              <a:buAutoNum type="arabicPeriod"/>
            </a:pPr>
            <a:r>
              <a:rPr lang="en-US" sz="1100" b="1" dirty="0">
                <a:latin typeface="Abadi" panose="020B0604020104020204" pitchFamily="34" charset="0"/>
              </a:rPr>
              <a:t>Council Bluffs</a:t>
            </a:r>
            <a:r>
              <a:rPr lang="en-US" sz="1100" dirty="0">
                <a:latin typeface="Abadi" panose="020B0604020104020204" pitchFamily="34" charset="0"/>
              </a:rPr>
              <a:t> The pioneers arrived here June 1846. Members of the Mormon Battalion departed on July 21, 1846, under James Allen’s leadership.</a:t>
            </a:r>
          </a:p>
          <a:p>
            <a:pPr fontAlgn="base">
              <a:buFont typeface="+mj-lt"/>
              <a:buAutoNum type="arabicPeriod"/>
            </a:pPr>
            <a:r>
              <a:rPr lang="en-US" sz="1100" b="1" dirty="0">
                <a:latin typeface="Abadi" panose="020B0604020104020204" pitchFamily="34" charset="0"/>
              </a:rPr>
              <a:t>Winter Quarters</a:t>
            </a:r>
            <a:r>
              <a:rPr lang="en-US" sz="1100" dirty="0">
                <a:latin typeface="Abadi" panose="020B0604020104020204" pitchFamily="34" charset="0"/>
              </a:rPr>
              <a:t> Important temporary settlement, 1846–48. The vanguard company under the direction of President Brigham Young departed for the West April 1847.</a:t>
            </a:r>
          </a:p>
          <a:p>
            <a:pPr fontAlgn="base">
              <a:buFont typeface="+mj-lt"/>
              <a:buAutoNum type="arabicPeriod"/>
            </a:pPr>
            <a:r>
              <a:rPr lang="en-US" sz="1100" b="1" dirty="0">
                <a:latin typeface="Abadi" panose="020B0604020104020204" pitchFamily="34" charset="0"/>
              </a:rPr>
              <a:t>Fort Leavenworth</a:t>
            </a:r>
            <a:r>
              <a:rPr lang="en-US" sz="1100" dirty="0">
                <a:latin typeface="Abadi" panose="020B0604020104020204" pitchFamily="34" charset="0"/>
              </a:rPr>
              <a:t> The Mormon Battalion was outfitted here before starting the march west in August 1846.</a:t>
            </a:r>
          </a:p>
          <a:p>
            <a:pPr fontAlgn="base">
              <a:buFont typeface="+mj-lt"/>
              <a:buAutoNum type="arabicPeriod"/>
            </a:pPr>
            <a:r>
              <a:rPr lang="en-US" sz="1100" b="1" dirty="0">
                <a:latin typeface="Abadi" panose="020B0604020104020204" pitchFamily="34" charset="0"/>
              </a:rPr>
              <a:t>Santa Fe</a:t>
            </a:r>
            <a:r>
              <a:rPr lang="en-US" sz="1100" dirty="0">
                <a:latin typeface="Abadi" panose="020B0604020104020204" pitchFamily="34" charset="0"/>
              </a:rPr>
              <a:t> Philip Cooke commanded the Mormon Battalion as it marched from here October 19, 1846.</a:t>
            </a:r>
          </a:p>
          <a:p>
            <a:pPr fontAlgn="base">
              <a:buFont typeface="+mj-lt"/>
              <a:buAutoNum type="arabicPeriod"/>
            </a:pPr>
            <a:r>
              <a:rPr lang="en-US" sz="1100" b="1" dirty="0">
                <a:latin typeface="Abadi" panose="020B0604020104020204" pitchFamily="34" charset="0"/>
              </a:rPr>
              <a:t>Pueblo</a:t>
            </a:r>
            <a:r>
              <a:rPr lang="en-US" sz="1100" dirty="0">
                <a:latin typeface="Abadi" panose="020B0604020104020204" pitchFamily="34" charset="0"/>
              </a:rPr>
              <a:t> Three sick detachments of the Mormon Battalion were ordered to Pueblo to recuperate, where they spent the winter of 1846–47 with Saints from Mississippi. These parties entered the Salt Lake Valley in July 1847.</a:t>
            </a:r>
          </a:p>
          <a:p>
            <a:pPr fontAlgn="base">
              <a:buFont typeface="+mj-lt"/>
              <a:buAutoNum type="arabicPeriod"/>
            </a:pPr>
            <a:r>
              <a:rPr lang="en-US" sz="1100" b="1" dirty="0">
                <a:latin typeface="Abadi" panose="020B0604020104020204" pitchFamily="34" charset="0"/>
              </a:rPr>
              <a:t>San Diego</a:t>
            </a:r>
            <a:r>
              <a:rPr lang="en-US" sz="1100" dirty="0">
                <a:latin typeface="Abadi" panose="020B0604020104020204" pitchFamily="34" charset="0"/>
              </a:rPr>
              <a:t> The Mormon Battalion completed its 2,000-mile (3,200-kilometer) march here on January 29, 1847.</a:t>
            </a:r>
          </a:p>
          <a:p>
            <a:pPr fontAlgn="base">
              <a:buFont typeface="+mj-lt"/>
              <a:buAutoNum type="arabicPeriod"/>
            </a:pPr>
            <a:r>
              <a:rPr lang="en-US" sz="1100" b="1" dirty="0">
                <a:latin typeface="Abadi" panose="020B0604020104020204" pitchFamily="34" charset="0"/>
              </a:rPr>
              <a:t>Los Angeles</a:t>
            </a:r>
            <a:r>
              <a:rPr lang="en-US" sz="1100" dirty="0">
                <a:latin typeface="Abadi" panose="020B0604020104020204" pitchFamily="34" charset="0"/>
              </a:rPr>
              <a:t> The Mormon Battalion was discharged here July 16, 1847.</a:t>
            </a:r>
          </a:p>
          <a:p>
            <a:pPr fontAlgn="base">
              <a:buFont typeface="+mj-lt"/>
              <a:buAutoNum type="arabicPeriod"/>
            </a:pPr>
            <a:r>
              <a:rPr lang="en-US" sz="1100" b="1" dirty="0">
                <a:latin typeface="Abadi" panose="020B0604020104020204" pitchFamily="34" charset="0"/>
              </a:rPr>
              <a:t>Sacramento</a:t>
            </a:r>
            <a:r>
              <a:rPr lang="en-US" sz="1100" dirty="0">
                <a:latin typeface="Abadi" panose="020B0604020104020204" pitchFamily="34" charset="0"/>
              </a:rPr>
              <a:t> Some discharged battalion members worked here and at Sutter’s Mill farther east on the American River. They were present when gold was discovered in January 1848.</a:t>
            </a:r>
          </a:p>
          <a:p>
            <a:pPr fontAlgn="base">
              <a:buFont typeface="+mj-lt"/>
              <a:buAutoNum type="arabicPeriod"/>
            </a:pPr>
            <a:r>
              <a:rPr lang="en-US" sz="1100" b="1" dirty="0">
                <a:latin typeface="Abadi" panose="020B0604020104020204" pitchFamily="34" charset="0"/>
              </a:rPr>
              <a:t>Salt Lake City</a:t>
            </a:r>
            <a:r>
              <a:rPr lang="en-US" sz="1100" dirty="0">
                <a:latin typeface="Abadi" panose="020B0604020104020204" pitchFamily="34" charset="0"/>
              </a:rPr>
              <a:t> Headquarters of the Church from 1847 to the present. Brigham Young arrived in the Salt Lake Valley on July 24, 1847.</a:t>
            </a:r>
          </a:p>
        </p:txBody>
      </p:sp>
      <p:pic>
        <p:nvPicPr>
          <p:cNvPr id="1028" name="Picture 4" descr="http://classic.scriptures.lds.org/en/chmaps/map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6871" y="-33755"/>
            <a:ext cx="7331351" cy="2836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81045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55865D-0FAB-401E-A995-6391424592BB}"/>
              </a:ext>
            </a:extLst>
          </p:cNvPr>
          <p:cNvSpPr/>
          <p:nvPr/>
        </p:nvSpPr>
        <p:spPr>
          <a:xfrm>
            <a:off x="0" y="0"/>
            <a:ext cx="6096000" cy="3600986"/>
          </a:xfrm>
          <a:prstGeom prst="rect">
            <a:avLst/>
          </a:prstGeom>
          <a:ln>
            <a:solidFill>
              <a:schemeClr val="tx1"/>
            </a:solidFill>
          </a:ln>
        </p:spPr>
        <p:txBody>
          <a:bodyPr>
            <a:spAutoFit/>
          </a:bodyPr>
          <a:lstStyle/>
          <a:p>
            <a:pPr fontAlgn="base"/>
            <a:r>
              <a:rPr lang="en-US" sz="1200" b="1" i="1" dirty="0">
                <a:effectLst/>
              </a:rPr>
              <a:t>Principles Zion is to Be Built Upon:</a:t>
            </a:r>
          </a:p>
          <a:p>
            <a:pPr fontAlgn="base"/>
            <a:r>
              <a:rPr lang="en-US" sz="1200" b="0" i="1" dirty="0">
                <a:effectLst/>
              </a:rPr>
              <a:t>“The covenant of consecration encompasses sacrifice; circumscribes love, work, and self-reliance; and is fundamental to the establishment of God’s kingdom. ‘Zion cannot be built up,’ the Lord said, ‘unless it is by the principles of the law of the celestial kingdom’ [</a:t>
            </a:r>
            <a:r>
              <a:rPr lang="en-US" sz="1200" i="1" dirty="0"/>
              <a:t>D&amp;C 105:5</a:t>
            </a:r>
            <a:r>
              <a:rPr lang="en-US" sz="1200" b="0" i="1" dirty="0">
                <a:effectLst/>
              </a:rPr>
              <a:t>.] The covenant of consecration is central to this law. We shall one day apply it in its fulness. This covenant embraces the ‘giving of one’s time, talents, and means to care for those in need—whether spiritually or temporally—and in building the Lord’s kingdom.’ [See Ensign, Aug. 1984, 4; </a:t>
            </a:r>
            <a:r>
              <a:rPr lang="en-US" sz="1200" b="0" i="1" dirty="0" err="1">
                <a:effectLst/>
              </a:rPr>
              <a:t>Tambuli</a:t>
            </a:r>
            <a:r>
              <a:rPr lang="en-US" sz="1200" b="0" i="1" dirty="0">
                <a:effectLst/>
              </a:rPr>
              <a:t>, Dec. 1984, 7.]</a:t>
            </a:r>
          </a:p>
          <a:p>
            <a:pPr fontAlgn="base"/>
            <a:r>
              <a:rPr lang="en-US" sz="1200" b="0" i="1" dirty="0">
                <a:effectLst/>
              </a:rPr>
              <a:t>“These principles of love, work, self-reliance, and consecration are God given. Those who embrace them and govern themselves accordingly become pure in heart. Righteous unity is the hallmark of their society. Their peace and harmony become an ensign to the nations. Said the Prophet Joseph Smith:</a:t>
            </a:r>
          </a:p>
          <a:p>
            <a:pPr fontAlgn="base"/>
            <a:r>
              <a:rPr lang="en-US" sz="1200" b="0" i="1" dirty="0">
                <a:effectLst/>
              </a:rPr>
              <a:t>“‘The building up of Zion is a cause that has interested the people of God in every age; it is a theme upon which prophets, priests and kings have dwelt with peculiar delight; … it is left for us to see, participate in and help to roll forward the </a:t>
            </a:r>
            <a:r>
              <a:rPr lang="en-US" sz="1200" i="1" dirty="0"/>
              <a:t>Latter-day glory [of Zion] … a work that is destined to bring about the destruction of the powers of darkness, the renovation of the earth, the glory of God, and the salvation of the human family.’ [Teachings of the Prophet Joseph Smith, sel. Joseph Fielding Smith (1976), 231–32; emphasis added.]” </a:t>
            </a:r>
            <a:r>
              <a:rPr lang="en-US" sz="1200" dirty="0"/>
              <a:t>Bishop Keith B. McMullin </a:t>
            </a:r>
            <a:r>
              <a:rPr lang="en-US" sz="1200" i="1" dirty="0"/>
              <a:t> (“Come to Zion! Come to Zion!” Ensign or Liahona, Nov. 2002, 96). </a:t>
            </a:r>
            <a:endParaRPr lang="en-US" sz="1200" b="0" i="1" dirty="0">
              <a:effectLst/>
            </a:endParaRPr>
          </a:p>
        </p:txBody>
      </p:sp>
      <p:sp>
        <p:nvSpPr>
          <p:cNvPr id="3" name="Rectangle 2">
            <a:extLst>
              <a:ext uri="{FF2B5EF4-FFF2-40B4-BE49-F238E27FC236}">
                <a16:creationId xmlns:a16="http://schemas.microsoft.com/office/drawing/2014/main" id="{0815216C-392F-4AA2-AA9A-9A17EF31C351}"/>
              </a:ext>
            </a:extLst>
          </p:cNvPr>
          <p:cNvSpPr/>
          <p:nvPr/>
        </p:nvSpPr>
        <p:spPr>
          <a:xfrm>
            <a:off x="6096000" y="0"/>
            <a:ext cx="5441795" cy="4524315"/>
          </a:xfrm>
          <a:prstGeom prst="rect">
            <a:avLst/>
          </a:prstGeom>
          <a:ln>
            <a:solidFill>
              <a:schemeClr val="tx1"/>
            </a:solidFill>
          </a:ln>
        </p:spPr>
        <p:txBody>
          <a:bodyPr wrap="square">
            <a:spAutoFit/>
          </a:bodyPr>
          <a:lstStyle/>
          <a:p>
            <a:pPr fontAlgn="base"/>
            <a:r>
              <a:rPr lang="en-US" sz="1200" b="1" i="1" dirty="0">
                <a:effectLst/>
              </a:rPr>
              <a:t>Failing to Build a Zion:</a:t>
            </a:r>
          </a:p>
          <a:p>
            <a:pPr fontAlgn="base"/>
            <a:r>
              <a:rPr lang="en-US" sz="1200" b="0" i="1" dirty="0">
                <a:effectLst/>
              </a:rPr>
              <a:t>“Under the direction of the Prophet Joseph Smith, early members of the Church attempted to establish the center place of Zion in Missouri, but they did not qualify to build the holy city. The Lord explained one of the reasons for their failure:</a:t>
            </a:r>
          </a:p>
          <a:p>
            <a:pPr fontAlgn="base"/>
            <a:r>
              <a:rPr lang="en-US" sz="1200" b="0" i="1" dirty="0">
                <a:effectLst/>
              </a:rPr>
              <a:t>“‘They have not learned to be obedient to the things which I required at their hands, but are full of all manner of evil, and do not impart of their substance, as becometh saints, to the poor and afflicted among them;’</a:t>
            </a:r>
          </a:p>
          <a:p>
            <a:pPr fontAlgn="base"/>
            <a:r>
              <a:rPr lang="en-US" sz="1200" b="0" i="1" dirty="0">
                <a:effectLst/>
              </a:rPr>
              <a:t>“‘And are not united according to the union required by the law of the celestial kingdom’ (</a:t>
            </a:r>
            <a:r>
              <a:rPr lang="en-US" sz="1200" i="1" dirty="0"/>
              <a:t>D&amp;C 105:3–4</a:t>
            </a:r>
            <a:r>
              <a:rPr lang="en-US" sz="1200" b="0" i="1" dirty="0">
                <a:effectLst/>
              </a:rPr>
              <a:t>).</a:t>
            </a:r>
          </a:p>
          <a:p>
            <a:pPr fontAlgn="base"/>
            <a:r>
              <a:rPr lang="en-US" sz="1200" b="0" i="1" dirty="0">
                <a:effectLst/>
              </a:rPr>
              <a:t>“‘There were </a:t>
            </a:r>
            <a:r>
              <a:rPr lang="en-US" sz="1200" b="0" i="1" dirty="0" err="1">
                <a:effectLst/>
              </a:rPr>
              <a:t>jarrings</a:t>
            </a:r>
            <a:r>
              <a:rPr lang="en-US" sz="1200" b="0" i="1" dirty="0">
                <a:effectLst/>
              </a:rPr>
              <a:t>, and contentions, and </a:t>
            </a:r>
            <a:r>
              <a:rPr lang="en-US" sz="1200" b="0" i="1" dirty="0" err="1">
                <a:effectLst/>
              </a:rPr>
              <a:t>envyings</a:t>
            </a:r>
            <a:r>
              <a:rPr lang="en-US" sz="1200" b="0" i="1" dirty="0">
                <a:effectLst/>
              </a:rPr>
              <a:t>, and </a:t>
            </a:r>
            <a:r>
              <a:rPr lang="en-US" sz="1200" b="0" i="1" dirty="0" err="1">
                <a:effectLst/>
              </a:rPr>
              <a:t>strifes</a:t>
            </a:r>
            <a:r>
              <a:rPr lang="en-US" sz="1200" b="0" i="1" dirty="0">
                <a:effectLst/>
              </a:rPr>
              <a:t>, and lustful and covetous desires among them; therefore by these things they polluted their inheritances’ (</a:t>
            </a:r>
            <a:r>
              <a:rPr lang="en-US" sz="1200" i="1" dirty="0"/>
              <a:t>D&amp;C 101:6</a:t>
            </a:r>
            <a:r>
              <a:rPr lang="en-US" sz="1200" b="0" i="1" dirty="0">
                <a:effectLst/>
              </a:rPr>
              <a:t>).</a:t>
            </a:r>
          </a:p>
          <a:p>
            <a:pPr fontAlgn="base"/>
            <a:r>
              <a:rPr lang="en-US" sz="1200" b="0" i="1" dirty="0">
                <a:effectLst/>
              </a:rPr>
              <a:t>“Rather than judge these early Saints too harshly, however, we should look to ourselves to see if we are doing any better.</a:t>
            </a:r>
          </a:p>
          <a:p>
            <a:pPr fontAlgn="base"/>
            <a:r>
              <a:rPr lang="en-US" sz="1200" i="1" dirty="0"/>
              <a:t>“Zion is Zion because of the character, attributes, and faithfulness of her citizens. Remember, ‘the Lord called his people Zion, because they were of one heart and one mind, and dwelt in righteousness; and there was no poor among them’ (Moses 7:18). If we would establish Zion in our homes, branches, wards, and stakes, we must rise to this standard. It will be necessary (1) to become unified in one heart and one mind; (2) to become, individually and collectively, a holy people; and (3) to care for the poor and needy with such effectiveness that we eliminate poverty among us. We cannot wait until Zion comes for these things to happen—Zion will come only as they happen” </a:t>
            </a:r>
            <a:r>
              <a:rPr lang="en-US" sz="1200" dirty="0"/>
              <a:t>Elder D. Todd Christofferson</a:t>
            </a:r>
            <a:r>
              <a:rPr lang="en-US" sz="1200" i="1" dirty="0"/>
              <a:t>(“Come to Zion,” Ensign or Liahona, Nov. 2008, 37–38).</a:t>
            </a:r>
            <a:endParaRPr lang="en-US" sz="1200" b="0" i="1" dirty="0">
              <a:effectLst/>
            </a:endParaRPr>
          </a:p>
        </p:txBody>
      </p:sp>
    </p:spTree>
    <p:extLst>
      <p:ext uri="{BB962C8B-B14F-4D97-AF65-F5344CB8AC3E}">
        <p14:creationId xmlns:p14="http://schemas.microsoft.com/office/powerpoint/2010/main" val="2224886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4802459" cy="1569660"/>
          </a:xfrm>
          <a:prstGeom prst="rect">
            <a:avLst/>
          </a:prstGeom>
          <a:ln>
            <a:solidFill>
              <a:schemeClr val="tx1"/>
            </a:solidFill>
          </a:ln>
        </p:spPr>
        <p:txBody>
          <a:bodyPr wrap="square">
            <a:spAutoFit/>
          </a:bodyPr>
          <a:lstStyle/>
          <a:p>
            <a:pPr fontAlgn="base"/>
            <a:r>
              <a:rPr lang="en-US" sz="1200" i="1" dirty="0"/>
              <a:t>“A stake has geographical boundaries. To create a stake is like founding a City of Holiness. Every stake on earth is the gathering place for the lost sheep of Israel who live in its area. …</a:t>
            </a:r>
          </a:p>
          <a:p>
            <a:pPr fontAlgn="base"/>
            <a:r>
              <a:rPr lang="en-US" sz="1200" i="1" dirty="0"/>
              <a:t>“Each one of us can build up Zion in our own lives by being pure in heart. And the promise is, ‘Blessed are the pure in heart: for they shall see God.’ (Matt. 5:8.) Each one of us can extend the borders of Zion by gathering our friends and neighbors into the fold of Israel” Elder Bruce R. McConkie (“Come: Let Israel Build Zion,” Ensign, May 1977, 118).</a:t>
            </a:r>
          </a:p>
        </p:txBody>
      </p:sp>
      <p:sp>
        <p:nvSpPr>
          <p:cNvPr id="8" name="Rectangle 7"/>
          <p:cNvSpPr/>
          <p:nvPr/>
        </p:nvSpPr>
        <p:spPr>
          <a:xfrm>
            <a:off x="0" y="1569660"/>
            <a:ext cx="4802460" cy="4832092"/>
          </a:xfrm>
          <a:prstGeom prst="rect">
            <a:avLst/>
          </a:prstGeom>
          <a:ln>
            <a:solidFill>
              <a:schemeClr val="tx1"/>
            </a:solidFill>
          </a:ln>
        </p:spPr>
        <p:txBody>
          <a:bodyPr wrap="square">
            <a:spAutoFit/>
          </a:bodyPr>
          <a:lstStyle/>
          <a:p>
            <a:pPr fontAlgn="base"/>
            <a:r>
              <a:rPr lang="en-US" sz="1100" b="1" dirty="0"/>
              <a:t>Hostilities in Jackson County</a:t>
            </a:r>
          </a:p>
          <a:p>
            <a:pPr fontAlgn="base"/>
            <a:r>
              <a:rPr lang="en-US" sz="1100" dirty="0"/>
              <a:t>“Before April [1833] had ended, the spirit of persecution manifested itself. At an early stage, local citizens warned Church members that they were displeased with the arrival of so many Latter-day Saints, who, they feared, would soon overwhelm them at the voting polls. The Saints were primarily from the northern states and generally were against black slavery, which was then legal in the state of Missouri. …</a:t>
            </a:r>
          </a:p>
          <a:p>
            <a:pPr fontAlgn="base"/>
            <a:r>
              <a:rPr lang="en-US" sz="1100" dirty="0"/>
              <a:t>“A circular, sometimes referred to as the secret constitution, was passed around by the opposition to obtain the signatures of those willing to eliminate the ‘Mormon scourge.’ These feelings of animosity culminated on 20 July 1833 when a mob, numbering some 400 men, met at the courthouse in Independence to coordinate their efforts. Written demands were placed before the leaders of the Church calling upon the Saints to leave Jackson County; to cease printing their newspaper, the </a:t>
            </a:r>
            <a:r>
              <a:rPr lang="en-US" sz="1100" i="1" dirty="0"/>
              <a:t>Evening and the Morning Star;</a:t>
            </a:r>
            <a:r>
              <a:rPr lang="en-US" sz="1100" dirty="0"/>
              <a:t> and to not allow any additional Church members to come into Jackson County. When the mob found that the Church’s leaders would not agree to these illegal requirements, they attacked the newspaper office, which was also the home of the editor, William W. Phelps. The attackers stole the printing press and demolished the building. …</a:t>
            </a:r>
          </a:p>
          <a:p>
            <a:pPr fontAlgn="base"/>
            <a:r>
              <a:rPr lang="en-US" sz="1100" dirty="0"/>
              <a:t>“The mob came again on 23 July [1833], and Church leaders offered themselves as ransom if they would not harm the people. But the mob threatened injury to the whole Church and forced the brethren to agree that all Latter-day Saints would leave the county. As the actions of the mob were illegal, running counter to the constitutions of the United States and the state of Missouri, Church leaders sought the aid of the governor of the state, Daniel Dunklin. He advised them of their civil rights and directed the Saints to get legal counsel. …</a:t>
            </a:r>
          </a:p>
          <a:p>
            <a:pPr fontAlgn="base"/>
            <a:r>
              <a:rPr lang="en-US" sz="1100" dirty="0"/>
              <a:t>“In late 1833 the majority of the Saints crossed the Missouri River north into Clay County and found temporary refuge there” (</a:t>
            </a:r>
            <a:r>
              <a:rPr lang="en-US" sz="1100" i="1" dirty="0"/>
              <a:t>Our Heritage: A Brief History of The Church of Jesus Christ of Latter-day Saints</a:t>
            </a:r>
            <a:r>
              <a:rPr lang="en-US" sz="1100" dirty="0"/>
              <a:t> [1996], 40, 42, 43).</a:t>
            </a:r>
          </a:p>
        </p:txBody>
      </p:sp>
      <p:sp>
        <p:nvSpPr>
          <p:cNvPr id="12" name="Rectangle 11">
            <a:extLst>
              <a:ext uri="{FF2B5EF4-FFF2-40B4-BE49-F238E27FC236}">
                <a16:creationId xmlns:a16="http://schemas.microsoft.com/office/drawing/2014/main" id="{ACEA8204-AFF4-49F9-AB74-4643407011BF}"/>
              </a:ext>
            </a:extLst>
          </p:cNvPr>
          <p:cNvSpPr/>
          <p:nvPr/>
        </p:nvSpPr>
        <p:spPr>
          <a:xfrm>
            <a:off x="4802459" y="0"/>
            <a:ext cx="4029307" cy="6401753"/>
          </a:xfrm>
          <a:prstGeom prst="rect">
            <a:avLst/>
          </a:prstGeom>
          <a:ln>
            <a:solidFill>
              <a:schemeClr val="tx1"/>
            </a:solidFill>
          </a:ln>
        </p:spPr>
        <p:txBody>
          <a:bodyPr wrap="square">
            <a:spAutoFit/>
          </a:bodyPr>
          <a:lstStyle/>
          <a:p>
            <a:pPr fontAlgn="base"/>
            <a:r>
              <a:rPr lang="en-US" sz="900" b="1" dirty="0"/>
              <a:t>Joseph Smith’s return trip to Kirtland from Missouri</a:t>
            </a:r>
          </a:p>
          <a:p>
            <a:pPr fontAlgn="base"/>
            <a:endParaRPr lang="en-US" sz="900" b="1" dirty="0"/>
          </a:p>
          <a:p>
            <a:pPr fontAlgn="base"/>
            <a:r>
              <a:rPr lang="en-US" sz="900" dirty="0"/>
              <a:t>Joseph Smith wrote the following about his return journey to Kirtland after he had visited the Saints in Missouri:</a:t>
            </a:r>
          </a:p>
          <a:p>
            <a:pPr fontAlgn="base"/>
            <a:r>
              <a:rPr lang="en-US" sz="900" dirty="0"/>
              <a:t>“On the 6th of May [1832] I gave the parting hand to the brethren in Independence, and, in company with Brothers </a:t>
            </a:r>
            <a:r>
              <a:rPr lang="en-US" sz="900" dirty="0" err="1"/>
              <a:t>Rigdon</a:t>
            </a:r>
            <a:r>
              <a:rPr lang="en-US" sz="900" dirty="0"/>
              <a:t> and Whitney, commenced a return to Kirtland, by stage to St. Louis, from thence to Vincennes, Indiana; and from thence to New Albany, near the falls of the Ohio river. Before we arrived at the latter place, the horses became frightened, and while going at full speed Bishop Whitney attempted to jump out of the coach, but having his coat fast, caught his foot in the wheel, and had his leg and foot broken in several places; at the same time I jumped out unhurt. We put up at Mr. Porter’s public house, in Greenville, for four weeks, while Elder </a:t>
            </a:r>
            <a:r>
              <a:rPr lang="en-US" sz="900" dirty="0" err="1"/>
              <a:t>Rigdon</a:t>
            </a:r>
            <a:r>
              <a:rPr lang="en-US" sz="900" dirty="0"/>
              <a:t> went directly forward to Kirtland. During all this time, Brother Whitney lost not a meal of victuals or a night’s sleep, and Dr. Porter, our landlord’s brother, who attended him, said it was a pity we had not got some ‘Mormon’ there, as they could set broken bones or do anything else. I tarried with Brother Whitney and administered to him till he was able to be moved. While at this place I frequently walked out in the woods, where I saw several fresh graves; and one day when I rose from the dinner table, I walked directly to the door and commenced vomiting most profusely. I raised large quantities of blood and poisonous matter, and so great were the muscular contortions of my system, that my jaw in a few moments was dislocated. This I succeeded in replacing with my own hands, and made my way to Brother Whitney (who was on the bed), as speedily as possible; he laid his hands on me and administered to me in the name of the Lord, and I was healed in an instant, although the effect of the poison was so powerful, as to cause much of the hair to become loosened from my head. Thanks be to my Heavenly Father for His interference in my behalf at this critical moment, in the name of Jesus Christ. Amen.</a:t>
            </a:r>
          </a:p>
          <a:p>
            <a:pPr fontAlgn="base"/>
            <a:endParaRPr lang="en-US" sz="900" dirty="0"/>
          </a:p>
          <a:p>
            <a:pPr fontAlgn="base"/>
            <a:r>
              <a:rPr lang="en-US" sz="1000" dirty="0"/>
              <a:t>“Brother Whitney had not had his foot moved from the bed for nearly four weeks, when I went into his room, after a walk in the grove, and told him if he would agree to start for home in the morning, we would take a wagon to the river, about four miles, and there would be a ferry-boat in waiting which would take us quickly across, where we would find a hack which would take us directly to the landing, where we should find a boat, in waiting, and we would be going up the river before ten o’clock, and have a prosperous journey home. He took courage and told me he would go. We started next morning, and found everything as I had told him, for we were passing rapidly up the river before ten o’clock, and, landing at Wellsville, took stage coach to Chardon, from thence in a wagon to Kirtland, where we arrived some time in June” (in </a:t>
            </a:r>
            <a:r>
              <a:rPr lang="en-US" sz="1000" i="1" dirty="0"/>
              <a:t>History of the Church,</a:t>
            </a:r>
            <a:r>
              <a:rPr lang="en-US" sz="1000" dirty="0"/>
              <a:t> 1:271–72). (See also </a:t>
            </a:r>
            <a:r>
              <a:rPr lang="en-US" sz="1000" i="1" dirty="0"/>
              <a:t>Church History in the </a:t>
            </a:r>
            <a:r>
              <a:rPr lang="en-US" sz="1000" i="1" dirty="0" err="1"/>
              <a:t>Fulness</a:t>
            </a:r>
            <a:r>
              <a:rPr lang="en-US" sz="1000" i="1" dirty="0"/>
              <a:t> of Times Student Manual,</a:t>
            </a:r>
            <a:r>
              <a:rPr lang="en-US" sz="1000" dirty="0"/>
              <a:t> 2nd ed. [Church Educational System manual, 2003], 116.)</a:t>
            </a:r>
          </a:p>
        </p:txBody>
      </p:sp>
    </p:spTree>
    <p:extLst>
      <p:ext uri="{BB962C8B-B14F-4D97-AF65-F5344CB8AC3E}">
        <p14:creationId xmlns:p14="http://schemas.microsoft.com/office/powerpoint/2010/main" val="3088696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09E677CD-ADA9-4681-B6CE-B7EC1193E8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524001" y="100362"/>
            <a:ext cx="9144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Revelations of Zion</a:t>
            </a:r>
          </a:p>
        </p:txBody>
      </p:sp>
      <p:sp>
        <p:nvSpPr>
          <p:cNvPr id="68" name="Rectangle 67"/>
          <p:cNvSpPr/>
          <p:nvPr/>
        </p:nvSpPr>
        <p:spPr>
          <a:xfrm>
            <a:off x="3819212" y="1449626"/>
            <a:ext cx="5413998" cy="954107"/>
          </a:xfrm>
          <a:prstGeom prst="rect">
            <a:avLst/>
          </a:prstGeom>
        </p:spPr>
        <p:txBody>
          <a:bodyPr wrap="square">
            <a:spAutoFit/>
          </a:bodyPr>
          <a:lstStyle/>
          <a:p>
            <a:r>
              <a:rPr lang="en-US" sz="2800" dirty="0">
                <a:solidFill>
                  <a:srgbClr val="FFFF00"/>
                </a:solidFill>
              </a:rPr>
              <a:t>The Holy city would be erected “on the borders by the </a:t>
            </a:r>
            <a:r>
              <a:rPr lang="en-US" sz="2800" dirty="0" err="1">
                <a:solidFill>
                  <a:srgbClr val="FFFF00"/>
                </a:solidFill>
              </a:rPr>
              <a:t>Lamanites</a:t>
            </a:r>
            <a:endParaRPr lang="en-US" sz="2800" dirty="0">
              <a:solidFill>
                <a:srgbClr val="FFFF00"/>
              </a:solidFill>
            </a:endParaRPr>
          </a:p>
        </p:txBody>
      </p:sp>
      <p:grpSp>
        <p:nvGrpSpPr>
          <p:cNvPr id="80" name="Group 79"/>
          <p:cNvGrpSpPr/>
          <p:nvPr/>
        </p:nvGrpSpPr>
        <p:grpSpPr>
          <a:xfrm>
            <a:off x="1659928" y="1300776"/>
            <a:ext cx="1566311" cy="1691163"/>
            <a:chOff x="293873" y="946218"/>
            <a:chExt cx="1770643" cy="1911782"/>
          </a:xfrm>
        </p:grpSpPr>
        <p:pic>
          <p:nvPicPr>
            <p:cNvPr id="81"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873" y="946218"/>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82" name="TextBox 81"/>
            <p:cNvSpPr txBox="1"/>
            <p:nvPr/>
          </p:nvSpPr>
          <p:spPr>
            <a:xfrm>
              <a:off x="442956" y="1628167"/>
              <a:ext cx="1598941" cy="521891"/>
            </a:xfrm>
            <a:prstGeom prst="rect">
              <a:avLst/>
            </a:prstGeom>
            <a:noFill/>
          </p:spPr>
          <p:txBody>
            <a:bodyPr wrap="square" rtlCol="0">
              <a:spAutoFit/>
            </a:bodyPr>
            <a:lstStyle/>
            <a:p>
              <a:r>
                <a:rPr lang="en-US" sz="2400" dirty="0">
                  <a:solidFill>
                    <a:schemeClr val="bg1"/>
                  </a:solidFill>
                </a:rPr>
                <a:t>D&amp;C 28:9</a:t>
              </a:r>
            </a:p>
          </p:txBody>
        </p:sp>
      </p:grpSp>
      <p:grpSp>
        <p:nvGrpSpPr>
          <p:cNvPr id="21" name="Group 20"/>
          <p:cNvGrpSpPr/>
          <p:nvPr/>
        </p:nvGrpSpPr>
        <p:grpSpPr>
          <a:xfrm>
            <a:off x="1673222" y="3205704"/>
            <a:ext cx="1566311" cy="1691163"/>
            <a:chOff x="293873" y="946218"/>
            <a:chExt cx="1770643" cy="1911782"/>
          </a:xfrm>
        </p:grpSpPr>
        <p:pic>
          <p:nvPicPr>
            <p:cNvPr id="22"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873" y="946218"/>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332409" y="1628167"/>
              <a:ext cx="1709488" cy="521891"/>
            </a:xfrm>
            <a:prstGeom prst="rect">
              <a:avLst/>
            </a:prstGeom>
            <a:noFill/>
          </p:spPr>
          <p:txBody>
            <a:bodyPr wrap="square" rtlCol="0">
              <a:spAutoFit/>
            </a:bodyPr>
            <a:lstStyle/>
            <a:p>
              <a:r>
                <a:rPr lang="en-US" sz="2400" dirty="0">
                  <a:solidFill>
                    <a:schemeClr val="bg1"/>
                  </a:solidFill>
                </a:rPr>
                <a:t>D&amp;C 42:62</a:t>
              </a:r>
            </a:p>
          </p:txBody>
        </p:sp>
      </p:grpSp>
      <p:sp>
        <p:nvSpPr>
          <p:cNvPr id="24" name="Rectangle 23"/>
          <p:cNvSpPr/>
          <p:nvPr/>
        </p:nvSpPr>
        <p:spPr>
          <a:xfrm>
            <a:off x="3819212" y="3232437"/>
            <a:ext cx="5413998" cy="1384995"/>
          </a:xfrm>
          <a:prstGeom prst="rect">
            <a:avLst/>
          </a:prstGeom>
        </p:spPr>
        <p:txBody>
          <a:bodyPr wrap="square">
            <a:spAutoFit/>
          </a:bodyPr>
          <a:lstStyle/>
          <a:p>
            <a:r>
              <a:rPr lang="en-US" sz="2800" dirty="0">
                <a:solidFill>
                  <a:srgbClr val="FFFF00"/>
                </a:solidFill>
              </a:rPr>
              <a:t>The Lord promised He would reveal the exact location of the New Jerusalem</a:t>
            </a:r>
          </a:p>
        </p:txBody>
      </p:sp>
      <p:grpSp>
        <p:nvGrpSpPr>
          <p:cNvPr id="25" name="Group 24"/>
          <p:cNvGrpSpPr/>
          <p:nvPr/>
        </p:nvGrpSpPr>
        <p:grpSpPr>
          <a:xfrm>
            <a:off x="1659928" y="5081618"/>
            <a:ext cx="1740411" cy="1691163"/>
            <a:chOff x="293873" y="946218"/>
            <a:chExt cx="1967455" cy="1911782"/>
          </a:xfrm>
        </p:grpSpPr>
        <p:pic>
          <p:nvPicPr>
            <p:cNvPr id="26"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873" y="946218"/>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p:cNvSpPr txBox="1"/>
            <p:nvPr/>
          </p:nvSpPr>
          <p:spPr>
            <a:xfrm>
              <a:off x="551840" y="1598612"/>
              <a:ext cx="1709488" cy="521891"/>
            </a:xfrm>
            <a:prstGeom prst="rect">
              <a:avLst/>
            </a:prstGeom>
            <a:noFill/>
          </p:spPr>
          <p:txBody>
            <a:bodyPr wrap="square" rtlCol="0">
              <a:spAutoFit/>
            </a:bodyPr>
            <a:lstStyle/>
            <a:p>
              <a:r>
                <a:rPr lang="en-US" sz="2400" dirty="0">
                  <a:solidFill>
                    <a:schemeClr val="bg1"/>
                  </a:solidFill>
                </a:rPr>
                <a:t>D&amp;C 57</a:t>
              </a:r>
            </a:p>
          </p:txBody>
        </p:sp>
      </p:grpSp>
      <p:sp>
        <p:nvSpPr>
          <p:cNvPr id="28" name="Rectangle 27"/>
          <p:cNvSpPr/>
          <p:nvPr/>
        </p:nvSpPr>
        <p:spPr>
          <a:xfrm>
            <a:off x="3850333" y="5166284"/>
            <a:ext cx="5413998" cy="954107"/>
          </a:xfrm>
          <a:prstGeom prst="rect">
            <a:avLst/>
          </a:prstGeom>
        </p:spPr>
        <p:txBody>
          <a:bodyPr wrap="square">
            <a:spAutoFit/>
          </a:bodyPr>
          <a:lstStyle/>
          <a:p>
            <a:r>
              <a:rPr lang="en-US" sz="2800" dirty="0">
                <a:solidFill>
                  <a:srgbClr val="FFFF00"/>
                </a:solidFill>
              </a:rPr>
              <a:t>The Saints receive the information of the location of Zion</a:t>
            </a:r>
          </a:p>
        </p:txBody>
      </p:sp>
    </p:spTree>
    <p:extLst>
      <p:ext uri="{BB962C8B-B14F-4D97-AF65-F5344CB8AC3E}">
        <p14:creationId xmlns:p14="http://schemas.microsoft.com/office/powerpoint/2010/main" val="1285103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fade">
                                      <p:cBhvr>
                                        <p:cTn id="7" dur="500"/>
                                        <p:tgtEl>
                                          <p:spTgt spid="8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8"/>
                                        </p:tgtEl>
                                        <p:attrNameLst>
                                          <p:attrName>style.visibility</p:attrName>
                                        </p:attrNameLst>
                                      </p:cBhvr>
                                      <p:to>
                                        <p:strVal val="visible"/>
                                      </p:to>
                                    </p:set>
                                    <p:animEffect transition="in" filter="fade">
                                      <p:cBhvr>
                                        <p:cTn id="10" dur="500"/>
                                        <p:tgtEl>
                                          <p:spTgt spid="6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500"/>
                                        <p:tgtEl>
                                          <p:spTgt spid="2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500"/>
                                        <p:tgtEl>
                                          <p:spTgt spid="28"/>
                                        </p:tgtEl>
                                      </p:cBhvr>
                                    </p:animEffect>
                                  </p:childTnLst>
                                </p:cTn>
                              </p:par>
                              <p:par>
                                <p:cTn id="24" presetID="10" presetClass="entr" presetSubtype="0" fill="hold" nodeType="with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24" grpId="0"/>
      <p:bldP spid="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a:extLst>
              <a:ext uri="{FF2B5EF4-FFF2-40B4-BE49-F238E27FC236}">
                <a16:creationId xmlns:a16="http://schemas.microsoft.com/office/drawing/2014/main" id="{8012BD84-E691-4370-8521-5A8DD8BB49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524001" y="100362"/>
            <a:ext cx="9144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Anxiety For A Zion</a:t>
            </a:r>
          </a:p>
        </p:txBody>
      </p:sp>
      <p:sp>
        <p:nvSpPr>
          <p:cNvPr id="14" name="Rectangle 13"/>
          <p:cNvSpPr/>
          <p:nvPr/>
        </p:nvSpPr>
        <p:spPr>
          <a:xfrm>
            <a:off x="3956223" y="1628168"/>
            <a:ext cx="4035485" cy="954107"/>
          </a:xfrm>
          <a:prstGeom prst="rect">
            <a:avLst/>
          </a:prstGeom>
        </p:spPr>
        <p:txBody>
          <a:bodyPr wrap="square">
            <a:spAutoFit/>
          </a:bodyPr>
          <a:lstStyle/>
          <a:p>
            <a:r>
              <a:rPr lang="en-US" sz="2800" dirty="0">
                <a:solidFill>
                  <a:schemeClr val="bg1"/>
                </a:solidFill>
              </a:rPr>
              <a:t> ‘When will the wilderness blossom as the rose? </a:t>
            </a:r>
          </a:p>
        </p:txBody>
      </p:sp>
      <p:grpSp>
        <p:nvGrpSpPr>
          <p:cNvPr id="15" name="Group 14"/>
          <p:cNvGrpSpPr/>
          <p:nvPr/>
        </p:nvGrpSpPr>
        <p:grpSpPr>
          <a:xfrm>
            <a:off x="1817874" y="946218"/>
            <a:ext cx="1770643" cy="1911782"/>
            <a:chOff x="293873" y="946218"/>
            <a:chExt cx="1770643" cy="1911782"/>
          </a:xfrm>
        </p:grpSpPr>
        <p:pic>
          <p:nvPicPr>
            <p:cNvPr id="2052"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873" y="946218"/>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36248" y="1628167"/>
              <a:ext cx="1159727" cy="646331"/>
            </a:xfrm>
            <a:prstGeom prst="rect">
              <a:avLst/>
            </a:prstGeom>
            <a:noFill/>
          </p:spPr>
          <p:txBody>
            <a:bodyPr wrap="square" rtlCol="0">
              <a:spAutoFit/>
            </a:bodyPr>
            <a:lstStyle/>
            <a:p>
              <a:r>
                <a:rPr lang="en-US" sz="3600" dirty="0">
                  <a:solidFill>
                    <a:schemeClr val="bg1"/>
                  </a:solidFill>
                </a:rPr>
                <a:t>1831</a:t>
              </a:r>
            </a:p>
          </p:txBody>
        </p:sp>
      </p:grpSp>
      <p:grpSp>
        <p:nvGrpSpPr>
          <p:cNvPr id="20" name="Group 19"/>
          <p:cNvGrpSpPr/>
          <p:nvPr/>
        </p:nvGrpSpPr>
        <p:grpSpPr>
          <a:xfrm rot="1088875">
            <a:off x="8515264" y="947233"/>
            <a:ext cx="955795" cy="2461198"/>
            <a:chOff x="838200" y="1295400"/>
            <a:chExt cx="1082621" cy="2787778"/>
          </a:xfrm>
        </p:grpSpPr>
        <p:sp>
          <p:nvSpPr>
            <p:cNvPr id="21" name="Round Diagonal Corner Rectangle 20"/>
            <p:cNvSpPr/>
            <p:nvPr/>
          </p:nvSpPr>
          <p:spPr>
            <a:xfrm rot="374476">
              <a:off x="1468467" y="3375177"/>
              <a:ext cx="433691" cy="403850"/>
            </a:xfrm>
            <a:prstGeom prst="round2DiagRect">
              <a:avLst>
                <a:gd name="adj1" fmla="val 50000"/>
                <a:gd name="adj2" fmla="val 0"/>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ouble Wave 21"/>
            <p:cNvSpPr/>
            <p:nvPr/>
          </p:nvSpPr>
          <p:spPr>
            <a:xfrm rot="16200000">
              <a:off x="509861" y="3054478"/>
              <a:ext cx="1828800" cy="228600"/>
            </a:xfrm>
            <a:prstGeom prst="doubleWave">
              <a:avLst>
                <a:gd name="adj1" fmla="val 6250"/>
                <a:gd name="adj2" fmla="val 5449"/>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Moon 22"/>
            <p:cNvSpPr/>
            <p:nvPr/>
          </p:nvSpPr>
          <p:spPr>
            <a:xfrm rot="15283138">
              <a:off x="1256818" y="1925646"/>
              <a:ext cx="457201" cy="870805"/>
            </a:xfrm>
            <a:prstGeom prst="moon">
              <a:avLst>
                <a:gd name="adj" fmla="val 85379"/>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Moon 24"/>
            <p:cNvSpPr/>
            <p:nvPr/>
          </p:nvSpPr>
          <p:spPr>
            <a:xfrm rot="8998521">
              <a:off x="1330838" y="1295400"/>
              <a:ext cx="561219" cy="843106"/>
            </a:xfrm>
            <a:prstGeom prst="moon">
              <a:avLst>
                <a:gd name="adj" fmla="val 85379"/>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oon 25"/>
            <p:cNvSpPr/>
            <p:nvPr/>
          </p:nvSpPr>
          <p:spPr>
            <a:xfrm rot="1993569">
              <a:off x="881850" y="1374228"/>
              <a:ext cx="323567" cy="629082"/>
            </a:xfrm>
            <a:prstGeom prst="moon">
              <a:avLst>
                <a:gd name="adj" fmla="val 85379"/>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Moon 26"/>
            <p:cNvSpPr/>
            <p:nvPr/>
          </p:nvSpPr>
          <p:spPr>
            <a:xfrm rot="1065491">
              <a:off x="1233422" y="1677466"/>
              <a:ext cx="299367" cy="544224"/>
            </a:xfrm>
            <a:prstGeom prst="moon">
              <a:avLst>
                <a:gd name="adj" fmla="val 85017"/>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oon 27"/>
            <p:cNvSpPr/>
            <p:nvPr/>
          </p:nvSpPr>
          <p:spPr>
            <a:xfrm rot="13840570">
              <a:off x="1227483" y="1793384"/>
              <a:ext cx="487886" cy="608804"/>
            </a:xfrm>
            <a:prstGeom prst="moon">
              <a:avLst>
                <a:gd name="adj" fmla="val 85017"/>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Moon 28"/>
            <p:cNvSpPr/>
            <p:nvPr/>
          </p:nvSpPr>
          <p:spPr>
            <a:xfrm rot="1065491">
              <a:off x="1024520" y="1677466"/>
              <a:ext cx="299367" cy="544224"/>
            </a:xfrm>
            <a:prstGeom prst="moon">
              <a:avLst>
                <a:gd name="adj" fmla="val 85017"/>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oon 29"/>
            <p:cNvSpPr/>
            <p:nvPr/>
          </p:nvSpPr>
          <p:spPr>
            <a:xfrm rot="8865563">
              <a:off x="1373816" y="1522726"/>
              <a:ext cx="289729" cy="608804"/>
            </a:xfrm>
            <a:prstGeom prst="moon">
              <a:avLst>
                <a:gd name="adj" fmla="val 85017"/>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Moon 30"/>
            <p:cNvSpPr/>
            <p:nvPr/>
          </p:nvSpPr>
          <p:spPr>
            <a:xfrm rot="5400000">
              <a:off x="1167301" y="1330238"/>
              <a:ext cx="457201" cy="629082"/>
            </a:xfrm>
            <a:prstGeom prst="moon">
              <a:avLst>
                <a:gd name="adj" fmla="val 54714"/>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Moon 31"/>
            <p:cNvSpPr/>
            <p:nvPr/>
          </p:nvSpPr>
          <p:spPr>
            <a:xfrm rot="12757034">
              <a:off x="1416842" y="1818713"/>
              <a:ext cx="457201" cy="629082"/>
            </a:xfrm>
            <a:prstGeom prst="moon">
              <a:avLst>
                <a:gd name="adj" fmla="val 54714"/>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Moon 32"/>
            <p:cNvSpPr/>
            <p:nvPr/>
          </p:nvSpPr>
          <p:spPr>
            <a:xfrm rot="19533014">
              <a:off x="838200" y="1871330"/>
              <a:ext cx="457201" cy="629082"/>
            </a:xfrm>
            <a:prstGeom prst="moon">
              <a:avLst>
                <a:gd name="adj" fmla="val 87500"/>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 Diagonal Corner Rectangle 33"/>
            <p:cNvSpPr/>
            <p:nvPr/>
          </p:nvSpPr>
          <p:spPr>
            <a:xfrm rot="2578170">
              <a:off x="1048084" y="2882356"/>
              <a:ext cx="297149" cy="285630"/>
            </a:xfrm>
            <a:prstGeom prst="round2DiagRect">
              <a:avLst>
                <a:gd name="adj1" fmla="val 50000"/>
                <a:gd name="adj2" fmla="val 0"/>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ound Diagonal Corner Rectangle 34"/>
            <p:cNvSpPr/>
            <p:nvPr/>
          </p:nvSpPr>
          <p:spPr>
            <a:xfrm rot="3420688">
              <a:off x="903025" y="3288479"/>
              <a:ext cx="416934" cy="381000"/>
            </a:xfrm>
            <a:prstGeom prst="round2DiagRect">
              <a:avLst>
                <a:gd name="adj1" fmla="val 50000"/>
                <a:gd name="adj2" fmla="val 0"/>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 Diagonal Corner Rectangle 35"/>
            <p:cNvSpPr/>
            <p:nvPr/>
          </p:nvSpPr>
          <p:spPr>
            <a:xfrm rot="946623">
              <a:off x="1470991" y="3093592"/>
              <a:ext cx="366027" cy="221310"/>
            </a:xfrm>
            <a:prstGeom prst="round2DiagRect">
              <a:avLst>
                <a:gd name="adj1" fmla="val 50000"/>
                <a:gd name="adj2" fmla="val 0"/>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Moon 36"/>
            <p:cNvSpPr/>
            <p:nvPr/>
          </p:nvSpPr>
          <p:spPr>
            <a:xfrm rot="19062423">
              <a:off x="1053134" y="1834086"/>
              <a:ext cx="244218" cy="590764"/>
            </a:xfrm>
            <a:prstGeom prst="moon">
              <a:avLst>
                <a:gd name="adj" fmla="val 85379"/>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Moon 37"/>
            <p:cNvSpPr/>
            <p:nvPr/>
          </p:nvSpPr>
          <p:spPr>
            <a:xfrm rot="7710413">
              <a:off x="1541758" y="2512350"/>
              <a:ext cx="143415" cy="309301"/>
            </a:xfrm>
            <a:prstGeom prst="moon">
              <a:avLst>
                <a:gd name="adj" fmla="val 85379"/>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Moon 38"/>
            <p:cNvSpPr/>
            <p:nvPr/>
          </p:nvSpPr>
          <p:spPr>
            <a:xfrm rot="3704721">
              <a:off x="1201860" y="2443767"/>
              <a:ext cx="110879" cy="372947"/>
            </a:xfrm>
            <a:prstGeom prst="moon">
              <a:avLst>
                <a:gd name="adj" fmla="val 85379"/>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p:cNvGrpSpPr/>
          <p:nvPr/>
        </p:nvGrpSpPr>
        <p:grpSpPr>
          <a:xfrm>
            <a:off x="1961197" y="3467961"/>
            <a:ext cx="1785206" cy="2477429"/>
            <a:chOff x="2514600" y="685800"/>
            <a:chExt cx="3733800" cy="5181600"/>
          </a:xfrm>
        </p:grpSpPr>
        <p:sp>
          <p:nvSpPr>
            <p:cNvPr id="41" name="Rectangle 40"/>
            <p:cNvSpPr/>
            <p:nvPr/>
          </p:nvSpPr>
          <p:spPr>
            <a:xfrm>
              <a:off x="2514600" y="4395355"/>
              <a:ext cx="3733800" cy="139584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3109843" y="3321627"/>
              <a:ext cx="2489200" cy="107372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lowchart: Manual Operation 42"/>
            <p:cNvSpPr/>
            <p:nvPr/>
          </p:nvSpPr>
          <p:spPr>
            <a:xfrm rot="10800000">
              <a:off x="3975652" y="2033155"/>
              <a:ext cx="757583" cy="1288473"/>
            </a:xfrm>
            <a:prstGeom prst="flowChartManualOperat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lowchart: Extract 43"/>
            <p:cNvSpPr/>
            <p:nvPr/>
          </p:nvSpPr>
          <p:spPr>
            <a:xfrm>
              <a:off x="4267200" y="1066800"/>
              <a:ext cx="228600" cy="966355"/>
            </a:xfrm>
            <a:prstGeom prst="flowChartExtra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lowchart: Delay 44"/>
            <p:cNvSpPr/>
            <p:nvPr/>
          </p:nvSpPr>
          <p:spPr>
            <a:xfrm rot="16200000">
              <a:off x="3221696" y="3696365"/>
              <a:ext cx="912668" cy="270565"/>
            </a:xfrm>
            <a:prstGeom prst="flowChartDelay">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lowchart: Delay 45"/>
            <p:cNvSpPr/>
            <p:nvPr/>
          </p:nvSpPr>
          <p:spPr>
            <a:xfrm rot="16200000">
              <a:off x="4574522" y="3696365"/>
              <a:ext cx="912668" cy="270565"/>
            </a:xfrm>
            <a:prstGeom prst="flowChartDelay">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ounded Rectangle 46"/>
            <p:cNvSpPr/>
            <p:nvPr/>
          </p:nvSpPr>
          <p:spPr>
            <a:xfrm>
              <a:off x="2947504" y="4502727"/>
              <a:ext cx="216452" cy="1020041"/>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ounded Rectangle 47"/>
            <p:cNvSpPr/>
            <p:nvPr/>
          </p:nvSpPr>
          <p:spPr>
            <a:xfrm>
              <a:off x="3326296" y="4502727"/>
              <a:ext cx="216452" cy="1020041"/>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ounded Rectangle 48"/>
            <p:cNvSpPr/>
            <p:nvPr/>
          </p:nvSpPr>
          <p:spPr>
            <a:xfrm>
              <a:off x="5599043" y="4502727"/>
              <a:ext cx="216452" cy="1020041"/>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ounded Rectangle 49"/>
            <p:cNvSpPr/>
            <p:nvPr/>
          </p:nvSpPr>
          <p:spPr>
            <a:xfrm>
              <a:off x="5220252" y="4502727"/>
              <a:ext cx="216452" cy="1020041"/>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lowchart: Delay 50"/>
            <p:cNvSpPr/>
            <p:nvPr/>
          </p:nvSpPr>
          <p:spPr>
            <a:xfrm rot="16200000">
              <a:off x="3952009" y="5010828"/>
              <a:ext cx="858982" cy="487017"/>
            </a:xfrm>
            <a:prstGeom prst="flowChartDelay">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a:off x="4246217" y="4449041"/>
              <a:ext cx="324678" cy="322118"/>
            </a:xfrm>
            <a:prstGeom prst="hexagon">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a:off x="4724400" y="4648200"/>
              <a:ext cx="197678" cy="190500"/>
            </a:xfrm>
            <a:prstGeom prst="hexagon">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32"/>
            <p:cNvGrpSpPr/>
            <p:nvPr/>
          </p:nvGrpSpPr>
          <p:grpSpPr>
            <a:xfrm>
              <a:off x="4267200" y="685800"/>
              <a:ext cx="152400" cy="457200"/>
              <a:chOff x="5678236" y="412840"/>
              <a:chExt cx="1408364" cy="2939960"/>
            </a:xfrm>
            <a:solidFill>
              <a:srgbClr val="FFC000"/>
            </a:solidFill>
          </p:grpSpPr>
          <p:sp>
            <p:nvSpPr>
              <p:cNvPr id="60" name="Flowchart: Manual Operation 59"/>
              <p:cNvSpPr/>
              <p:nvPr/>
            </p:nvSpPr>
            <p:spPr>
              <a:xfrm rot="10800000">
                <a:off x="6781800" y="2286000"/>
                <a:ext cx="228600" cy="990600"/>
              </a:xfrm>
              <a:prstGeom prst="flowChartManualOperati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lowchart: Manual Operation 60"/>
              <p:cNvSpPr/>
              <p:nvPr/>
            </p:nvSpPr>
            <p:spPr>
              <a:xfrm rot="10800000">
                <a:off x="6477000" y="2286000"/>
                <a:ext cx="228600" cy="990600"/>
              </a:xfrm>
              <a:prstGeom prst="flowChartManualOperati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lowchart: Manual Operation 61"/>
              <p:cNvSpPr/>
              <p:nvPr/>
            </p:nvSpPr>
            <p:spPr>
              <a:xfrm rot="10800000">
                <a:off x="6400800" y="1371600"/>
                <a:ext cx="685800" cy="1371600"/>
              </a:xfrm>
              <a:prstGeom prst="flowChartManualOperati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rot="18106528">
                <a:off x="6071408" y="512163"/>
                <a:ext cx="106562" cy="718564"/>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lowchart: Extract 63"/>
              <p:cNvSpPr/>
              <p:nvPr/>
            </p:nvSpPr>
            <p:spPr>
              <a:xfrm rot="7647935">
                <a:off x="5575364" y="515712"/>
                <a:ext cx="469722" cy="263978"/>
              </a:xfrm>
              <a:prstGeom prst="flowChartExtra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6400800" y="685800"/>
                <a:ext cx="685800" cy="6858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Bent-Up Arrow 65"/>
              <p:cNvSpPr/>
              <p:nvPr/>
            </p:nvSpPr>
            <p:spPr>
              <a:xfrm rot="9969438" flipV="1">
                <a:off x="6014121" y="846939"/>
                <a:ext cx="793274" cy="685800"/>
              </a:xfrm>
              <a:prstGeom prst="bentUpArrow">
                <a:avLst>
                  <a:gd name="adj1" fmla="val 25000"/>
                  <a:gd name="adj2" fmla="val 18819"/>
                  <a:gd name="adj3" fmla="val 25000"/>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6400800" y="3124200"/>
                <a:ext cx="685800" cy="2286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Rectangle 54"/>
            <p:cNvSpPr/>
            <p:nvPr/>
          </p:nvSpPr>
          <p:spPr>
            <a:xfrm>
              <a:off x="4038600" y="5562600"/>
              <a:ext cx="685800" cy="152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3962400" y="5715000"/>
              <a:ext cx="838200" cy="152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3429000" y="4267200"/>
              <a:ext cx="457200" cy="762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4800600" y="4267200"/>
              <a:ext cx="457200" cy="762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a:off x="3886200" y="4648200"/>
              <a:ext cx="197678" cy="190500"/>
            </a:xfrm>
            <a:prstGeom prst="hexagon">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8" name="Rectangle 67"/>
          <p:cNvSpPr/>
          <p:nvPr/>
        </p:nvSpPr>
        <p:spPr>
          <a:xfrm>
            <a:off x="5555749" y="5288340"/>
            <a:ext cx="4871917" cy="1569660"/>
          </a:xfrm>
          <a:prstGeom prst="rect">
            <a:avLst/>
          </a:prstGeom>
        </p:spPr>
        <p:txBody>
          <a:bodyPr wrap="square">
            <a:spAutoFit/>
          </a:bodyPr>
          <a:lstStyle/>
          <a:p>
            <a:r>
              <a:rPr lang="en-US" sz="2800" dirty="0">
                <a:solidFill>
                  <a:schemeClr val="bg1"/>
                </a:solidFill>
              </a:rPr>
              <a:t>Our anxiety was soon relieved by receiving the following: </a:t>
            </a:r>
          </a:p>
          <a:p>
            <a:r>
              <a:rPr lang="en-US" sz="2800" dirty="0">
                <a:solidFill>
                  <a:schemeClr val="bg1"/>
                </a:solidFill>
              </a:rPr>
              <a:t>D&amp;C 57</a:t>
            </a:r>
          </a:p>
          <a:p>
            <a:r>
              <a:rPr lang="en-US" sz="1200" dirty="0">
                <a:solidFill>
                  <a:schemeClr val="bg1"/>
                </a:solidFill>
              </a:rPr>
              <a:t>(</a:t>
            </a:r>
            <a:r>
              <a:rPr lang="en-US" sz="1200" i="1" dirty="0">
                <a:solidFill>
                  <a:schemeClr val="bg1"/>
                </a:solidFill>
              </a:rPr>
              <a:t>History of the Church,</a:t>
            </a:r>
            <a:r>
              <a:rPr lang="en-US" sz="1200" dirty="0">
                <a:solidFill>
                  <a:schemeClr val="bg1"/>
                </a:solidFill>
              </a:rPr>
              <a:t> 1:189.)</a:t>
            </a:r>
          </a:p>
        </p:txBody>
      </p:sp>
      <p:sp>
        <p:nvSpPr>
          <p:cNvPr id="69" name="Rectangle 68"/>
          <p:cNvSpPr/>
          <p:nvPr/>
        </p:nvSpPr>
        <p:spPr>
          <a:xfrm>
            <a:off x="3557625" y="3149966"/>
            <a:ext cx="5143279" cy="1815882"/>
          </a:xfrm>
          <a:prstGeom prst="rect">
            <a:avLst/>
          </a:prstGeom>
        </p:spPr>
        <p:txBody>
          <a:bodyPr wrap="square">
            <a:spAutoFit/>
          </a:bodyPr>
          <a:lstStyle/>
          <a:p>
            <a:r>
              <a:rPr lang="en-US" sz="2800" dirty="0">
                <a:solidFill>
                  <a:schemeClr val="bg1"/>
                </a:solidFill>
              </a:rPr>
              <a:t>When will Zion be built up in her glory, and where will Thy temple stand, unto which all nations shall come in the last days?’ </a:t>
            </a:r>
          </a:p>
        </p:txBody>
      </p:sp>
    </p:spTree>
    <p:extLst>
      <p:ext uri="{BB962C8B-B14F-4D97-AF65-F5344CB8AC3E}">
        <p14:creationId xmlns:p14="http://schemas.microsoft.com/office/powerpoint/2010/main" val="1791280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9"/>
                                        </p:tgtEl>
                                        <p:attrNameLst>
                                          <p:attrName>style.visibility</p:attrName>
                                        </p:attrNameLst>
                                      </p:cBhvr>
                                      <p:to>
                                        <p:strVal val="visible"/>
                                      </p:to>
                                    </p:set>
                                    <p:animEffect transition="in" filter="fade">
                                      <p:cBhvr>
                                        <p:cTn id="15" dur="500"/>
                                        <p:tgtEl>
                                          <p:spTgt spid="69"/>
                                        </p:tgtEl>
                                      </p:cBhvr>
                                    </p:animEffect>
                                  </p:childTnLst>
                                </p:cTn>
                              </p:par>
                              <p:par>
                                <p:cTn id="16" presetID="10" presetClass="entr" presetSubtype="0" fill="hold"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fade">
                                      <p:cBhvr>
                                        <p:cTn id="18" dur="500"/>
                                        <p:tgtEl>
                                          <p:spTgt spid="4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8"/>
                                        </p:tgtEl>
                                        <p:attrNameLst>
                                          <p:attrName>style.visibility</p:attrName>
                                        </p:attrNameLst>
                                      </p:cBhvr>
                                      <p:to>
                                        <p:strVal val="visible"/>
                                      </p:to>
                                    </p:set>
                                    <p:animEffect transition="in" filter="fade">
                                      <p:cBhvr>
                                        <p:cTn id="23"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68" grpId="0"/>
      <p:bldP spid="6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32064712-0D5B-4DAA-8992-741D51EE1F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524001" y="100362"/>
            <a:ext cx="9144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Center Place For Zion</a:t>
            </a:r>
          </a:p>
        </p:txBody>
      </p:sp>
      <p:sp>
        <p:nvSpPr>
          <p:cNvPr id="13" name="Rounded Rectangle 12"/>
          <p:cNvSpPr/>
          <p:nvPr/>
        </p:nvSpPr>
        <p:spPr>
          <a:xfrm>
            <a:off x="9545445" y="1187355"/>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7467601" y="1198506"/>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2220952" y="3700091"/>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4075115" y="3700092"/>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1795347" y="3812310"/>
            <a:ext cx="2943922" cy="1033346"/>
            <a:chOff x="3055434" y="2111298"/>
            <a:chExt cx="2943922" cy="1033346"/>
          </a:xfrm>
        </p:grpSpPr>
        <p:sp>
          <p:nvSpPr>
            <p:cNvPr id="10" name="Rounded Rectangle 9"/>
            <p:cNvSpPr/>
            <p:nvPr/>
          </p:nvSpPr>
          <p:spPr>
            <a:xfrm>
              <a:off x="3055434" y="2111298"/>
              <a:ext cx="2943922" cy="1033346"/>
            </a:xfrm>
            <a:prstGeom prst="roundRect">
              <a:avLst>
                <a:gd name="adj" fmla="val 5875"/>
              </a:avLst>
            </a:prstGeom>
            <a:solidFill>
              <a:srgbClr val="589A8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ame 10"/>
            <p:cNvSpPr/>
            <p:nvPr/>
          </p:nvSpPr>
          <p:spPr>
            <a:xfrm>
              <a:off x="3129776" y="2178205"/>
              <a:ext cx="2772936" cy="881462"/>
            </a:xfrm>
            <a:prstGeom prst="frame">
              <a:avLst>
                <a:gd name="adj1" fmla="val 3223"/>
              </a:avLst>
            </a:prstGeom>
            <a:solidFill>
              <a:schemeClr val="bg1"/>
            </a:solidFill>
            <a:ln>
              <a:solidFill>
                <a:srgbClr val="589A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p:cNvSpPr txBox="1"/>
            <p:nvPr/>
          </p:nvSpPr>
          <p:spPr>
            <a:xfrm>
              <a:off x="3196683" y="2230243"/>
              <a:ext cx="2624254" cy="584775"/>
            </a:xfrm>
            <a:prstGeom prst="rect">
              <a:avLst/>
            </a:prstGeom>
            <a:noFill/>
          </p:spPr>
          <p:txBody>
            <a:bodyPr wrap="square" rtlCol="0">
              <a:spAutoFit/>
            </a:bodyPr>
            <a:lstStyle/>
            <a:p>
              <a:pPr algn="ctr"/>
              <a:r>
                <a:rPr lang="en-US" sz="3200" dirty="0">
                  <a:solidFill>
                    <a:schemeClr val="bg1"/>
                  </a:solidFill>
                </a:rPr>
                <a:t>Independence</a:t>
              </a:r>
            </a:p>
          </p:txBody>
        </p:sp>
      </p:grpSp>
      <p:grpSp>
        <p:nvGrpSpPr>
          <p:cNvPr id="8" name="Group 7"/>
          <p:cNvGrpSpPr/>
          <p:nvPr/>
        </p:nvGrpSpPr>
        <p:grpSpPr>
          <a:xfrm>
            <a:off x="7181386" y="1286107"/>
            <a:ext cx="2943922" cy="1033346"/>
            <a:chOff x="3055434" y="2111298"/>
            <a:chExt cx="2943922" cy="1033346"/>
          </a:xfrm>
        </p:grpSpPr>
        <p:sp>
          <p:nvSpPr>
            <p:cNvPr id="2" name="Rounded Rectangle 1"/>
            <p:cNvSpPr/>
            <p:nvPr/>
          </p:nvSpPr>
          <p:spPr>
            <a:xfrm>
              <a:off x="3055434" y="2111298"/>
              <a:ext cx="2943922" cy="1033346"/>
            </a:xfrm>
            <a:prstGeom prst="roundRect">
              <a:avLst>
                <a:gd name="adj" fmla="val 5875"/>
              </a:avLst>
            </a:prstGeom>
            <a:solidFill>
              <a:srgbClr val="589A8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ame 2"/>
            <p:cNvSpPr/>
            <p:nvPr/>
          </p:nvSpPr>
          <p:spPr>
            <a:xfrm>
              <a:off x="3129776" y="2178205"/>
              <a:ext cx="2772936" cy="881462"/>
            </a:xfrm>
            <a:prstGeom prst="frame">
              <a:avLst>
                <a:gd name="adj1" fmla="val 3223"/>
              </a:avLst>
            </a:prstGeom>
            <a:solidFill>
              <a:schemeClr val="bg1"/>
            </a:solidFill>
            <a:ln>
              <a:solidFill>
                <a:srgbClr val="589A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3196683" y="2230243"/>
              <a:ext cx="2624254" cy="769441"/>
            </a:xfrm>
            <a:prstGeom prst="rect">
              <a:avLst/>
            </a:prstGeom>
            <a:noFill/>
          </p:spPr>
          <p:txBody>
            <a:bodyPr wrap="square" rtlCol="0">
              <a:spAutoFit/>
            </a:bodyPr>
            <a:lstStyle/>
            <a:p>
              <a:pPr algn="ctr"/>
              <a:r>
                <a:rPr lang="en-US" sz="4400" dirty="0">
                  <a:solidFill>
                    <a:schemeClr val="bg1"/>
                  </a:solidFill>
                </a:rPr>
                <a:t>Kirtland</a:t>
              </a:r>
            </a:p>
          </p:txBody>
        </p:sp>
      </p:grpSp>
      <p:sp>
        <p:nvSpPr>
          <p:cNvPr id="14" name="Rectangle 13"/>
          <p:cNvSpPr/>
          <p:nvPr/>
        </p:nvSpPr>
        <p:spPr>
          <a:xfrm>
            <a:off x="5547131" y="4160515"/>
            <a:ext cx="5039093" cy="2031325"/>
          </a:xfrm>
          <a:prstGeom prst="rect">
            <a:avLst/>
          </a:prstGeom>
        </p:spPr>
        <p:txBody>
          <a:bodyPr wrap="square">
            <a:spAutoFit/>
          </a:bodyPr>
          <a:lstStyle/>
          <a:p>
            <a:r>
              <a:rPr lang="en-US" dirty="0">
                <a:solidFill>
                  <a:schemeClr val="bg1"/>
                </a:solidFill>
              </a:rPr>
              <a:t>Saints who had gathered in Ohio began their journey to settle in the area of Jackson County, Missouri. </a:t>
            </a:r>
          </a:p>
          <a:p>
            <a:endParaRPr lang="en-US" dirty="0">
              <a:solidFill>
                <a:schemeClr val="bg1"/>
              </a:solidFill>
            </a:endParaRPr>
          </a:p>
          <a:p>
            <a:r>
              <a:rPr lang="en-US" dirty="0">
                <a:solidFill>
                  <a:schemeClr val="bg1"/>
                </a:solidFill>
              </a:rPr>
              <a:t>In a revelation to the Prophet Joseph Smith on July 20, 1831 the Lord designated Independence, Missouri, as the “center place” of Zion </a:t>
            </a:r>
          </a:p>
        </p:txBody>
      </p:sp>
      <p:grpSp>
        <p:nvGrpSpPr>
          <p:cNvPr id="15" name="Group 14"/>
          <p:cNvGrpSpPr/>
          <p:nvPr/>
        </p:nvGrpSpPr>
        <p:grpSpPr>
          <a:xfrm>
            <a:off x="4290706" y="1494914"/>
            <a:ext cx="1770643" cy="1911782"/>
            <a:chOff x="2766705" y="1494914"/>
            <a:chExt cx="1770643" cy="1911782"/>
          </a:xfrm>
        </p:grpSpPr>
        <p:pic>
          <p:nvPicPr>
            <p:cNvPr id="2052"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66705" y="1494914"/>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114909" y="2102504"/>
              <a:ext cx="1159727" cy="646331"/>
            </a:xfrm>
            <a:prstGeom prst="rect">
              <a:avLst/>
            </a:prstGeom>
            <a:noFill/>
          </p:spPr>
          <p:txBody>
            <a:bodyPr wrap="square" rtlCol="0">
              <a:spAutoFit/>
            </a:bodyPr>
            <a:lstStyle/>
            <a:p>
              <a:r>
                <a:rPr lang="en-US" sz="3600" dirty="0">
                  <a:solidFill>
                    <a:schemeClr val="bg1"/>
                  </a:solidFill>
                </a:rPr>
                <a:t>1831</a:t>
              </a:r>
            </a:p>
          </p:txBody>
        </p:sp>
      </p:grpSp>
      <p:sp>
        <p:nvSpPr>
          <p:cNvPr id="24" name="TextBox 23"/>
          <p:cNvSpPr txBox="1"/>
          <p:nvPr/>
        </p:nvSpPr>
        <p:spPr>
          <a:xfrm>
            <a:off x="60403" y="6426327"/>
            <a:ext cx="2927196" cy="369332"/>
          </a:xfrm>
          <a:prstGeom prst="rect">
            <a:avLst/>
          </a:prstGeom>
          <a:noFill/>
        </p:spPr>
        <p:txBody>
          <a:bodyPr wrap="square" rtlCol="0">
            <a:spAutoFit/>
          </a:bodyPr>
          <a:lstStyle/>
          <a:p>
            <a:r>
              <a:rPr lang="en-US" dirty="0">
                <a:solidFill>
                  <a:schemeClr val="bg1"/>
                </a:solidFill>
              </a:rPr>
              <a:t>D&amp;C 57:3</a:t>
            </a:r>
          </a:p>
        </p:txBody>
      </p:sp>
    </p:spTree>
    <p:extLst>
      <p:ext uri="{BB962C8B-B14F-4D97-AF65-F5344CB8AC3E}">
        <p14:creationId xmlns:p14="http://schemas.microsoft.com/office/powerpoint/2010/main" val="204951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EB4F6936-F57E-4F67-A7D4-84C8A0BE99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524001" y="100362"/>
            <a:ext cx="9144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Purchasing Land in Zion</a:t>
            </a:r>
          </a:p>
        </p:txBody>
      </p:sp>
      <p:grpSp>
        <p:nvGrpSpPr>
          <p:cNvPr id="19" name="Group 18"/>
          <p:cNvGrpSpPr/>
          <p:nvPr/>
        </p:nvGrpSpPr>
        <p:grpSpPr>
          <a:xfrm>
            <a:off x="1795347" y="3700090"/>
            <a:ext cx="2943922" cy="2553626"/>
            <a:chOff x="271347" y="3700090"/>
            <a:chExt cx="2943922" cy="2553626"/>
          </a:xfrm>
        </p:grpSpPr>
        <p:sp>
          <p:nvSpPr>
            <p:cNvPr id="17" name="Rounded Rectangle 16"/>
            <p:cNvSpPr/>
            <p:nvPr/>
          </p:nvSpPr>
          <p:spPr>
            <a:xfrm>
              <a:off x="696951" y="3700090"/>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2551114" y="3700091"/>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271347" y="3812310"/>
              <a:ext cx="2943922" cy="1033346"/>
              <a:chOff x="3055434" y="2111298"/>
              <a:chExt cx="2943922" cy="1033346"/>
            </a:xfrm>
          </p:grpSpPr>
          <p:sp>
            <p:nvSpPr>
              <p:cNvPr id="10" name="Rounded Rectangle 9"/>
              <p:cNvSpPr/>
              <p:nvPr/>
            </p:nvSpPr>
            <p:spPr>
              <a:xfrm>
                <a:off x="3055434" y="2111298"/>
                <a:ext cx="2943922" cy="1033346"/>
              </a:xfrm>
              <a:prstGeom prst="roundRect">
                <a:avLst>
                  <a:gd name="adj" fmla="val 5875"/>
                </a:avLst>
              </a:prstGeom>
              <a:solidFill>
                <a:srgbClr val="589A8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ame 10"/>
              <p:cNvSpPr/>
              <p:nvPr/>
            </p:nvSpPr>
            <p:spPr>
              <a:xfrm>
                <a:off x="3129776" y="2178205"/>
                <a:ext cx="2772936" cy="881462"/>
              </a:xfrm>
              <a:prstGeom prst="frame">
                <a:avLst>
                  <a:gd name="adj1" fmla="val 3223"/>
                </a:avLst>
              </a:prstGeom>
              <a:solidFill>
                <a:schemeClr val="bg1"/>
              </a:solidFill>
              <a:ln>
                <a:solidFill>
                  <a:srgbClr val="589A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p:cNvSpPr txBox="1"/>
              <p:nvPr/>
            </p:nvSpPr>
            <p:spPr>
              <a:xfrm>
                <a:off x="3196683" y="2230243"/>
                <a:ext cx="2624254" cy="584775"/>
              </a:xfrm>
              <a:prstGeom prst="rect">
                <a:avLst/>
              </a:prstGeom>
              <a:noFill/>
            </p:spPr>
            <p:txBody>
              <a:bodyPr wrap="square" rtlCol="0">
                <a:spAutoFit/>
              </a:bodyPr>
              <a:lstStyle/>
              <a:p>
                <a:pPr algn="ctr"/>
                <a:r>
                  <a:rPr lang="en-US" sz="3200" dirty="0">
                    <a:solidFill>
                      <a:schemeClr val="bg1"/>
                    </a:solidFill>
                  </a:rPr>
                  <a:t>Independence</a:t>
                </a:r>
              </a:p>
            </p:txBody>
          </p:sp>
        </p:grpSp>
      </p:grpSp>
      <p:sp>
        <p:nvSpPr>
          <p:cNvPr id="14" name="Rectangle 13"/>
          <p:cNvSpPr/>
          <p:nvPr/>
        </p:nvSpPr>
        <p:spPr>
          <a:xfrm>
            <a:off x="1845858" y="1867298"/>
            <a:ext cx="5039093" cy="1200329"/>
          </a:xfrm>
          <a:prstGeom prst="rect">
            <a:avLst/>
          </a:prstGeom>
        </p:spPr>
        <p:txBody>
          <a:bodyPr wrap="square">
            <a:spAutoFit/>
          </a:bodyPr>
          <a:lstStyle/>
          <a:p>
            <a:r>
              <a:rPr lang="en-US" dirty="0">
                <a:solidFill>
                  <a:schemeClr val="bg1"/>
                </a:solidFill>
              </a:rPr>
              <a:t>The Saints were to begin purchasing land in the area, and they were also to keep the Lord’s commandments in preparation for the building of Zion. </a:t>
            </a:r>
          </a:p>
        </p:txBody>
      </p:sp>
      <p:grpSp>
        <p:nvGrpSpPr>
          <p:cNvPr id="20" name="Group 19"/>
          <p:cNvGrpSpPr/>
          <p:nvPr/>
        </p:nvGrpSpPr>
        <p:grpSpPr>
          <a:xfrm>
            <a:off x="7290384" y="4774245"/>
            <a:ext cx="1770643" cy="1911782"/>
            <a:chOff x="485893" y="918618"/>
            <a:chExt cx="1770643" cy="1911782"/>
          </a:xfrm>
        </p:grpSpPr>
        <p:pic>
          <p:nvPicPr>
            <p:cNvPr id="2052"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5893" y="918618"/>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04746" y="1628167"/>
              <a:ext cx="1159727" cy="646331"/>
            </a:xfrm>
            <a:prstGeom prst="rect">
              <a:avLst/>
            </a:prstGeom>
            <a:noFill/>
          </p:spPr>
          <p:txBody>
            <a:bodyPr wrap="square" rtlCol="0">
              <a:spAutoFit/>
            </a:bodyPr>
            <a:lstStyle/>
            <a:p>
              <a:r>
                <a:rPr lang="en-US" sz="3600" dirty="0">
                  <a:solidFill>
                    <a:schemeClr val="bg1"/>
                  </a:solidFill>
                </a:rPr>
                <a:t>1833</a:t>
              </a:r>
            </a:p>
          </p:txBody>
        </p:sp>
      </p:grpSp>
      <p:sp>
        <p:nvSpPr>
          <p:cNvPr id="23" name="Rectangle 22"/>
          <p:cNvSpPr/>
          <p:nvPr/>
        </p:nvSpPr>
        <p:spPr>
          <a:xfrm>
            <a:off x="4986455" y="3283351"/>
            <a:ext cx="5488859" cy="1477328"/>
          </a:xfrm>
          <a:prstGeom prst="rect">
            <a:avLst/>
          </a:prstGeom>
        </p:spPr>
        <p:txBody>
          <a:bodyPr wrap="square">
            <a:spAutoFit/>
          </a:bodyPr>
          <a:lstStyle/>
          <a:p>
            <a:r>
              <a:rPr lang="en-US" dirty="0">
                <a:solidFill>
                  <a:schemeClr val="bg1"/>
                </a:solidFill>
              </a:rPr>
              <a:t>Over time, however, contentions arose between the Saints and many of the citizens of Jackson County, Missouri, which led to mob violence against the Saints. The Saints were forced to leave Jackson County in November and December 1833.</a:t>
            </a:r>
          </a:p>
        </p:txBody>
      </p:sp>
      <p:grpSp>
        <p:nvGrpSpPr>
          <p:cNvPr id="28" name="Group 27"/>
          <p:cNvGrpSpPr/>
          <p:nvPr/>
        </p:nvGrpSpPr>
        <p:grpSpPr>
          <a:xfrm>
            <a:off x="6765869" y="1116024"/>
            <a:ext cx="2846461" cy="2139558"/>
            <a:chOff x="5241868" y="1116024"/>
            <a:chExt cx="2846461" cy="2139558"/>
          </a:xfrm>
        </p:grpSpPr>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41868" y="1116024"/>
              <a:ext cx="2846461" cy="2139558"/>
            </a:xfrm>
            <a:prstGeom prst="rect">
              <a:avLst/>
            </a:prstGeom>
          </p:spPr>
        </p:pic>
        <p:grpSp>
          <p:nvGrpSpPr>
            <p:cNvPr id="25" name="Group 24"/>
            <p:cNvGrpSpPr/>
            <p:nvPr/>
          </p:nvGrpSpPr>
          <p:grpSpPr>
            <a:xfrm>
              <a:off x="6370228" y="1625110"/>
              <a:ext cx="1436614" cy="1630472"/>
              <a:chOff x="489230" y="3415770"/>
              <a:chExt cx="2831539" cy="3213630"/>
            </a:xfrm>
          </p:grpSpPr>
          <p:sp>
            <p:nvSpPr>
              <p:cNvPr id="26" name="Rounded Rectangle 25"/>
              <p:cNvSpPr/>
              <p:nvPr/>
            </p:nvSpPr>
            <p:spPr>
              <a:xfrm rot="5400000">
                <a:off x="419100" y="4914900"/>
                <a:ext cx="2895600" cy="533400"/>
              </a:xfrm>
              <a:prstGeom prst="roundRect">
                <a:avLst/>
              </a:prstGeom>
              <a:blipFill>
                <a:blip r:embed="rId5" cstate="print"/>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uble Wave 26"/>
              <p:cNvSpPr/>
              <p:nvPr/>
            </p:nvSpPr>
            <p:spPr>
              <a:xfrm rot="5245216">
                <a:off x="1161481" y="2743519"/>
                <a:ext cx="1487037" cy="2831539"/>
              </a:xfrm>
              <a:prstGeom prst="doubleWave">
                <a:avLst>
                  <a:gd name="adj1" fmla="val 1888"/>
                  <a:gd name="adj2" fmla="val 0"/>
                </a:avLst>
              </a:prstGeom>
              <a:blipFill>
                <a:blip r:embed="rId6" cstate="print"/>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p:cNvSpPr txBox="1"/>
            <p:nvPr/>
          </p:nvSpPr>
          <p:spPr>
            <a:xfrm rot="21383335">
              <a:off x="6496110" y="1700925"/>
              <a:ext cx="1192514" cy="461665"/>
            </a:xfrm>
            <a:prstGeom prst="rect">
              <a:avLst/>
            </a:prstGeom>
            <a:noFill/>
          </p:spPr>
          <p:txBody>
            <a:bodyPr wrap="square" rtlCol="0">
              <a:spAutoFit/>
            </a:bodyPr>
            <a:lstStyle/>
            <a:p>
              <a:r>
                <a:rPr lang="en-US" sz="2400" b="1" dirty="0"/>
                <a:t>For Sale</a:t>
              </a:r>
            </a:p>
          </p:txBody>
        </p:sp>
      </p:grpSp>
    </p:spTree>
    <p:extLst>
      <p:ext uri="{BB962C8B-B14F-4D97-AF65-F5344CB8AC3E}">
        <p14:creationId xmlns:p14="http://schemas.microsoft.com/office/powerpoint/2010/main" val="3241197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66D6E46D-D0FE-42BC-A772-60871CB99B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524001" y="100362"/>
            <a:ext cx="9144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The Storm</a:t>
            </a:r>
          </a:p>
        </p:txBody>
      </p:sp>
      <p:sp>
        <p:nvSpPr>
          <p:cNvPr id="13" name="Rounded Rectangle 12"/>
          <p:cNvSpPr/>
          <p:nvPr/>
        </p:nvSpPr>
        <p:spPr>
          <a:xfrm>
            <a:off x="9545445" y="1187355"/>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47129" y="2224675"/>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16" name="Rounded Rectangle 15"/>
          <p:cNvSpPr/>
          <p:nvPr/>
        </p:nvSpPr>
        <p:spPr>
          <a:xfrm>
            <a:off x="7467601" y="1198506"/>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2220952" y="3700091"/>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4075115" y="3700092"/>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1795347" y="3812310"/>
            <a:ext cx="2943922" cy="1033346"/>
            <a:chOff x="3055434" y="2111298"/>
            <a:chExt cx="2943922" cy="1033346"/>
          </a:xfrm>
        </p:grpSpPr>
        <p:sp>
          <p:nvSpPr>
            <p:cNvPr id="10" name="Rounded Rectangle 9"/>
            <p:cNvSpPr/>
            <p:nvPr/>
          </p:nvSpPr>
          <p:spPr>
            <a:xfrm>
              <a:off x="3055434" y="2111298"/>
              <a:ext cx="2943922" cy="1033346"/>
            </a:xfrm>
            <a:prstGeom prst="roundRect">
              <a:avLst>
                <a:gd name="adj" fmla="val 5875"/>
              </a:avLst>
            </a:prstGeom>
            <a:solidFill>
              <a:srgbClr val="589A8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ame 10"/>
            <p:cNvSpPr/>
            <p:nvPr/>
          </p:nvSpPr>
          <p:spPr>
            <a:xfrm>
              <a:off x="3129776" y="2178205"/>
              <a:ext cx="2772936" cy="881462"/>
            </a:xfrm>
            <a:prstGeom prst="frame">
              <a:avLst>
                <a:gd name="adj1" fmla="val 3223"/>
              </a:avLst>
            </a:prstGeom>
            <a:solidFill>
              <a:schemeClr val="bg1"/>
            </a:solidFill>
            <a:ln>
              <a:solidFill>
                <a:srgbClr val="589A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p:cNvSpPr txBox="1"/>
            <p:nvPr/>
          </p:nvSpPr>
          <p:spPr>
            <a:xfrm>
              <a:off x="3196683" y="2230243"/>
              <a:ext cx="2624254" cy="584775"/>
            </a:xfrm>
            <a:prstGeom prst="rect">
              <a:avLst/>
            </a:prstGeom>
            <a:noFill/>
          </p:spPr>
          <p:txBody>
            <a:bodyPr wrap="square" rtlCol="0">
              <a:spAutoFit/>
            </a:bodyPr>
            <a:lstStyle/>
            <a:p>
              <a:pPr algn="ctr"/>
              <a:r>
                <a:rPr lang="en-US" sz="3200" dirty="0">
                  <a:solidFill>
                    <a:schemeClr val="bg1"/>
                  </a:solidFill>
                </a:rPr>
                <a:t>Independence</a:t>
              </a:r>
            </a:p>
          </p:txBody>
        </p:sp>
      </p:grpSp>
      <p:grpSp>
        <p:nvGrpSpPr>
          <p:cNvPr id="8" name="Group 7"/>
          <p:cNvGrpSpPr/>
          <p:nvPr/>
        </p:nvGrpSpPr>
        <p:grpSpPr>
          <a:xfrm>
            <a:off x="7181386" y="1286107"/>
            <a:ext cx="2943922" cy="1033346"/>
            <a:chOff x="3055434" y="2111298"/>
            <a:chExt cx="2943922" cy="1033346"/>
          </a:xfrm>
        </p:grpSpPr>
        <p:sp>
          <p:nvSpPr>
            <p:cNvPr id="2" name="Rounded Rectangle 1"/>
            <p:cNvSpPr/>
            <p:nvPr/>
          </p:nvSpPr>
          <p:spPr>
            <a:xfrm>
              <a:off x="3055434" y="2111298"/>
              <a:ext cx="2943922" cy="1033346"/>
            </a:xfrm>
            <a:prstGeom prst="roundRect">
              <a:avLst>
                <a:gd name="adj" fmla="val 5875"/>
              </a:avLst>
            </a:prstGeom>
            <a:solidFill>
              <a:srgbClr val="589A8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rame 2"/>
            <p:cNvSpPr/>
            <p:nvPr/>
          </p:nvSpPr>
          <p:spPr>
            <a:xfrm>
              <a:off x="3129776" y="2178205"/>
              <a:ext cx="2772936" cy="881462"/>
            </a:xfrm>
            <a:prstGeom prst="frame">
              <a:avLst>
                <a:gd name="adj1" fmla="val 3223"/>
              </a:avLst>
            </a:prstGeom>
            <a:solidFill>
              <a:schemeClr val="bg1"/>
            </a:solidFill>
            <a:ln>
              <a:solidFill>
                <a:srgbClr val="589A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3196683" y="2230243"/>
              <a:ext cx="2624254" cy="769441"/>
            </a:xfrm>
            <a:prstGeom prst="rect">
              <a:avLst/>
            </a:prstGeom>
            <a:noFill/>
          </p:spPr>
          <p:txBody>
            <a:bodyPr wrap="square" rtlCol="0">
              <a:spAutoFit/>
            </a:bodyPr>
            <a:lstStyle/>
            <a:p>
              <a:pPr algn="ctr"/>
              <a:r>
                <a:rPr lang="en-US" sz="4400" dirty="0">
                  <a:solidFill>
                    <a:schemeClr val="bg1"/>
                  </a:solidFill>
                </a:rPr>
                <a:t>Kirtland</a:t>
              </a:r>
            </a:p>
          </p:txBody>
        </p:sp>
      </p:grpSp>
      <p:grpSp>
        <p:nvGrpSpPr>
          <p:cNvPr id="19" name="Group 18"/>
          <p:cNvGrpSpPr/>
          <p:nvPr/>
        </p:nvGrpSpPr>
        <p:grpSpPr>
          <a:xfrm>
            <a:off x="2180065" y="460918"/>
            <a:ext cx="2559204" cy="2297151"/>
            <a:chOff x="676507" y="1011044"/>
            <a:chExt cx="2795239" cy="2817541"/>
          </a:xfrm>
        </p:grpSpPr>
        <p:sp>
          <p:nvSpPr>
            <p:cNvPr id="20" name="Isosceles Triangle 19"/>
            <p:cNvSpPr/>
            <p:nvPr/>
          </p:nvSpPr>
          <p:spPr>
            <a:xfrm>
              <a:off x="676507" y="1011044"/>
              <a:ext cx="2795239" cy="2817541"/>
            </a:xfrm>
            <a:prstGeom prst="triangl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p:cNvSpPr/>
            <p:nvPr/>
          </p:nvSpPr>
          <p:spPr>
            <a:xfrm>
              <a:off x="829544" y="1230352"/>
              <a:ext cx="2489164" cy="2509024"/>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Lightning Bolt 21"/>
            <p:cNvSpPr/>
            <p:nvPr/>
          </p:nvSpPr>
          <p:spPr>
            <a:xfrm rot="4295717">
              <a:off x="1379463" y="2112045"/>
              <a:ext cx="1066859" cy="1368537"/>
            </a:xfrm>
            <a:prstGeom prst="lightningBol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p:cNvSpPr/>
          <p:nvPr/>
        </p:nvSpPr>
        <p:spPr>
          <a:xfrm>
            <a:off x="5492577" y="4243197"/>
            <a:ext cx="4572000" cy="1477328"/>
          </a:xfrm>
          <a:prstGeom prst="rect">
            <a:avLst/>
          </a:prstGeom>
        </p:spPr>
        <p:txBody>
          <a:bodyPr>
            <a:spAutoFit/>
          </a:bodyPr>
          <a:lstStyle/>
          <a:p>
            <a:r>
              <a:rPr lang="en-US" dirty="0">
                <a:solidFill>
                  <a:schemeClr val="bg1"/>
                </a:solidFill>
                <a:latin typeface="Abadi" panose="020B0604020104020204" pitchFamily="34" charset="0"/>
              </a:rPr>
              <a:t>What are some ways you might find refuge from the storm? </a:t>
            </a:r>
          </a:p>
          <a:p>
            <a:endParaRPr lang="en-US" dirty="0">
              <a:solidFill>
                <a:schemeClr val="bg1"/>
              </a:solidFill>
              <a:latin typeface="Abadi" panose="020B0604020104020204" pitchFamily="34" charset="0"/>
            </a:endParaRPr>
          </a:p>
          <a:p>
            <a:r>
              <a:rPr lang="en-US" dirty="0">
                <a:solidFill>
                  <a:schemeClr val="bg1"/>
                </a:solidFill>
                <a:latin typeface="Abadi" panose="020B0604020104020204" pitchFamily="34" charset="0"/>
              </a:rPr>
              <a:t>How might a tent be helpful in this situation?</a:t>
            </a:r>
            <a:endParaRPr lang="en-US" dirty="0">
              <a:solidFill>
                <a:schemeClr val="bg1"/>
              </a:solidFill>
            </a:endParaRPr>
          </a:p>
        </p:txBody>
      </p:sp>
    </p:spTree>
    <p:extLst>
      <p:ext uri="{BB962C8B-B14F-4D97-AF65-F5344CB8AC3E}">
        <p14:creationId xmlns:p14="http://schemas.microsoft.com/office/powerpoint/2010/main" val="2034473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fade">
                                      <p:cBhvr>
                                        <p:cTn id="12"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 name="Picture 60">
            <a:extLst>
              <a:ext uri="{FF2B5EF4-FFF2-40B4-BE49-F238E27FC236}">
                <a16:creationId xmlns:a16="http://schemas.microsoft.com/office/drawing/2014/main" id="{A5E06700-9659-4EE9-A1EC-14948DD82B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524001" y="100362"/>
            <a:ext cx="9144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Isaiah’s Zion</a:t>
            </a:r>
          </a:p>
        </p:txBody>
      </p:sp>
      <p:sp>
        <p:nvSpPr>
          <p:cNvPr id="14" name="Rectangle 13"/>
          <p:cNvSpPr/>
          <p:nvPr/>
        </p:nvSpPr>
        <p:spPr>
          <a:xfrm>
            <a:off x="4509457" y="2157632"/>
            <a:ext cx="4572000" cy="1938992"/>
          </a:xfrm>
          <a:prstGeom prst="rect">
            <a:avLst/>
          </a:prstGeom>
        </p:spPr>
        <p:txBody>
          <a:bodyPr>
            <a:spAutoFit/>
          </a:bodyPr>
          <a:lstStyle/>
          <a:p>
            <a:r>
              <a:rPr lang="en-US" sz="2400" i="1" dirty="0">
                <a:solidFill>
                  <a:schemeClr val="bg1"/>
                </a:solidFill>
              </a:rPr>
              <a:t>“Enlarge the place of thy tent, and let them stretch forth the curtains of </a:t>
            </a:r>
            <a:r>
              <a:rPr lang="en-US" sz="2400" i="1" dirty="0" err="1">
                <a:solidFill>
                  <a:schemeClr val="bg1"/>
                </a:solidFill>
              </a:rPr>
              <a:t>thine</a:t>
            </a:r>
            <a:r>
              <a:rPr lang="en-US" sz="2400" i="1" dirty="0">
                <a:solidFill>
                  <a:schemeClr val="bg1"/>
                </a:solidFill>
              </a:rPr>
              <a:t> habitations: spare not, lengthen thy cords, and strengthen thy stakes.”</a:t>
            </a:r>
          </a:p>
        </p:txBody>
      </p:sp>
      <p:grpSp>
        <p:nvGrpSpPr>
          <p:cNvPr id="23" name="Group 22"/>
          <p:cNvGrpSpPr/>
          <p:nvPr/>
        </p:nvGrpSpPr>
        <p:grpSpPr>
          <a:xfrm>
            <a:off x="2849533" y="2415109"/>
            <a:ext cx="1466439" cy="2570606"/>
            <a:chOff x="1593589" y="398948"/>
            <a:chExt cx="2902209" cy="5087452"/>
          </a:xfrm>
        </p:grpSpPr>
        <p:grpSp>
          <p:nvGrpSpPr>
            <p:cNvPr id="24" name="Group 33"/>
            <p:cNvGrpSpPr/>
            <p:nvPr/>
          </p:nvGrpSpPr>
          <p:grpSpPr>
            <a:xfrm>
              <a:off x="1593589" y="398948"/>
              <a:ext cx="2902209" cy="5087452"/>
              <a:chOff x="1593589" y="398948"/>
              <a:chExt cx="1375870" cy="4260181"/>
            </a:xfrm>
          </p:grpSpPr>
          <p:sp>
            <p:nvSpPr>
              <p:cNvPr id="42" name="Oval 28"/>
              <p:cNvSpPr/>
              <p:nvPr/>
            </p:nvSpPr>
            <p:spPr>
              <a:xfrm>
                <a:off x="1822900" y="4223789"/>
                <a:ext cx="382187" cy="435340"/>
              </a:xfrm>
              <a:prstGeom prst="ellipse">
                <a:avLst/>
              </a:prstGeom>
              <a:solidFill>
                <a:srgbClr val="8241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29"/>
              <p:cNvSpPr/>
              <p:nvPr/>
            </p:nvSpPr>
            <p:spPr>
              <a:xfrm>
                <a:off x="2205087" y="4223789"/>
                <a:ext cx="382187" cy="435340"/>
              </a:xfrm>
              <a:prstGeom prst="ellipse">
                <a:avLst/>
              </a:prstGeom>
              <a:solidFill>
                <a:srgbClr val="8241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30"/>
              <p:cNvSpPr/>
              <p:nvPr/>
            </p:nvSpPr>
            <p:spPr>
              <a:xfrm>
                <a:off x="1593589" y="2917767"/>
                <a:ext cx="191093" cy="435340"/>
              </a:xfrm>
              <a:prstGeom prst="ellipse">
                <a:avLst/>
              </a:prstGeom>
              <a:solidFill>
                <a:schemeClr val="accent6">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rapezoid 31"/>
              <p:cNvSpPr/>
              <p:nvPr/>
            </p:nvSpPr>
            <p:spPr>
              <a:xfrm rot="1480658">
                <a:off x="1679442" y="1918346"/>
                <a:ext cx="496842" cy="1306022"/>
              </a:xfrm>
              <a:prstGeom prst="trapezoid">
                <a:avLst>
                  <a:gd name="adj" fmla="val 30469"/>
                </a:avLst>
              </a:prstGeom>
              <a:solidFill>
                <a:schemeClr val="accent6">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rapezoid 32"/>
              <p:cNvSpPr/>
              <p:nvPr/>
            </p:nvSpPr>
            <p:spPr>
              <a:xfrm rot="1447265">
                <a:off x="1731439" y="1834201"/>
                <a:ext cx="382187" cy="1190844"/>
              </a:xfrm>
              <a:prstGeom prst="trapezoid">
                <a:avLst>
                  <a:gd name="adj" fmla="val 30469"/>
                </a:avLst>
              </a:prstGeom>
              <a:solidFill>
                <a:srgbClr val="DAC158"/>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rapezoid 33"/>
              <p:cNvSpPr/>
              <p:nvPr/>
            </p:nvSpPr>
            <p:spPr>
              <a:xfrm>
                <a:off x="1746463" y="1992669"/>
                <a:ext cx="993684" cy="2448792"/>
              </a:xfrm>
              <a:prstGeom prst="trapezoid">
                <a:avLst>
                  <a:gd name="adj" fmla="val 30469"/>
                </a:avLst>
              </a:prstGeom>
              <a:solidFill>
                <a:schemeClr val="bg2">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rapezoid 34"/>
              <p:cNvSpPr/>
              <p:nvPr/>
            </p:nvSpPr>
            <p:spPr>
              <a:xfrm>
                <a:off x="1784681" y="1829416"/>
                <a:ext cx="917247" cy="1686946"/>
              </a:xfrm>
              <a:prstGeom prst="trapezoid">
                <a:avLst>
                  <a:gd name="adj" fmla="val 30469"/>
                </a:avLst>
              </a:prstGeom>
              <a:solidFill>
                <a:srgbClr val="DAC158"/>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rapezoid 35"/>
              <p:cNvSpPr/>
              <p:nvPr/>
            </p:nvSpPr>
            <p:spPr>
              <a:xfrm rot="402310">
                <a:off x="1789363" y="1834689"/>
                <a:ext cx="382187" cy="2467938"/>
              </a:xfrm>
              <a:prstGeom prst="trapezoid">
                <a:avLst>
                  <a:gd name="adj" fmla="val 30469"/>
                </a:avLst>
              </a:prstGeom>
              <a:solidFill>
                <a:schemeClr val="accent6">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Cloud 36"/>
              <p:cNvSpPr/>
              <p:nvPr/>
            </p:nvSpPr>
            <p:spPr>
              <a:xfrm>
                <a:off x="1861120" y="686646"/>
                <a:ext cx="305750" cy="1088351"/>
              </a:xfrm>
              <a:prstGeom prst="cloud">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Cloud 37"/>
              <p:cNvSpPr/>
              <p:nvPr/>
            </p:nvSpPr>
            <p:spPr>
              <a:xfrm rot="21175570">
                <a:off x="2366917" y="712535"/>
                <a:ext cx="343968" cy="1121128"/>
              </a:xfrm>
              <a:prstGeom prst="cloud">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38"/>
              <p:cNvSpPr/>
              <p:nvPr/>
            </p:nvSpPr>
            <p:spPr>
              <a:xfrm>
                <a:off x="1975776" y="632228"/>
                <a:ext cx="611498" cy="1306022"/>
              </a:xfrm>
              <a:prstGeom prst="ellipse">
                <a:avLst/>
              </a:prstGeom>
              <a:solidFill>
                <a:schemeClr val="accent6">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23"/>
              <p:cNvGrpSpPr/>
              <p:nvPr/>
            </p:nvGrpSpPr>
            <p:grpSpPr>
              <a:xfrm>
                <a:off x="2383609" y="1732280"/>
                <a:ext cx="585850" cy="1566411"/>
                <a:chOff x="4699336" y="2759583"/>
                <a:chExt cx="1168064" cy="2193417"/>
              </a:xfrm>
            </p:grpSpPr>
            <p:sp>
              <p:nvSpPr>
                <p:cNvPr id="58" name="Oval 44"/>
                <p:cNvSpPr/>
                <p:nvPr/>
              </p:nvSpPr>
              <p:spPr>
                <a:xfrm>
                  <a:off x="5486400" y="4267200"/>
                  <a:ext cx="381000" cy="685800"/>
                </a:xfrm>
                <a:prstGeom prst="ellipse">
                  <a:avLst/>
                </a:prstGeom>
                <a:solidFill>
                  <a:schemeClr val="accent6">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rapezoid 45"/>
                <p:cNvSpPr/>
                <p:nvPr/>
              </p:nvSpPr>
              <p:spPr>
                <a:xfrm rot="19830111">
                  <a:off x="4816550" y="2903312"/>
                  <a:ext cx="822282" cy="1828800"/>
                </a:xfrm>
                <a:prstGeom prst="trapezoid">
                  <a:avLst>
                    <a:gd name="adj" fmla="val 30469"/>
                  </a:avLst>
                </a:prstGeom>
                <a:solidFill>
                  <a:schemeClr val="accent6">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rapezoid 46"/>
                <p:cNvSpPr/>
                <p:nvPr/>
              </p:nvSpPr>
              <p:spPr>
                <a:xfrm rot="19749421">
                  <a:off x="4699336" y="2759583"/>
                  <a:ext cx="877678" cy="1778750"/>
                </a:xfrm>
                <a:prstGeom prst="trapezoid">
                  <a:avLst>
                    <a:gd name="adj" fmla="val 30469"/>
                  </a:avLst>
                </a:prstGeom>
                <a:solidFill>
                  <a:srgbClr val="DAC158"/>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4" name="Cloud 37"/>
              <p:cNvSpPr/>
              <p:nvPr/>
            </p:nvSpPr>
            <p:spPr>
              <a:xfrm rot="21175570">
                <a:off x="1869729" y="398948"/>
                <a:ext cx="717262" cy="709044"/>
              </a:xfrm>
              <a:prstGeom prst="cloud">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rapezoid 39"/>
              <p:cNvSpPr/>
              <p:nvPr/>
            </p:nvSpPr>
            <p:spPr>
              <a:xfrm rot="21185207">
                <a:off x="2319744" y="1992669"/>
                <a:ext cx="382187" cy="2356886"/>
              </a:xfrm>
              <a:prstGeom prst="trapezoid">
                <a:avLst>
                  <a:gd name="adj" fmla="val 30469"/>
                </a:avLst>
              </a:prstGeom>
              <a:solidFill>
                <a:schemeClr val="accent6">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Cloud 42"/>
              <p:cNvSpPr/>
              <p:nvPr/>
            </p:nvSpPr>
            <p:spPr>
              <a:xfrm rot="21175570">
                <a:off x="1987638" y="1336311"/>
                <a:ext cx="575054" cy="913867"/>
              </a:xfrm>
              <a:prstGeom prst="cloud">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43"/>
              <p:cNvSpPr/>
              <p:nvPr/>
            </p:nvSpPr>
            <p:spPr>
              <a:xfrm rot="5225831">
                <a:off x="2182455" y="1518961"/>
                <a:ext cx="226268" cy="208826"/>
              </a:xfrm>
              <a:prstGeom prst="ellipse">
                <a:avLst/>
              </a:prstGeom>
              <a:solidFill>
                <a:schemeClr val="accent6">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43"/>
            <p:cNvGrpSpPr/>
            <p:nvPr/>
          </p:nvGrpSpPr>
          <p:grpSpPr>
            <a:xfrm rot="5003920">
              <a:off x="2288001" y="3506278"/>
              <a:ext cx="2489460" cy="381000"/>
              <a:chOff x="1600200" y="6781800"/>
              <a:chExt cx="2754086" cy="1143000"/>
            </a:xfrm>
          </p:grpSpPr>
          <p:sp>
            <p:nvSpPr>
              <p:cNvPr id="35" name="Chevron 34"/>
              <p:cNvSpPr/>
              <p:nvPr/>
            </p:nvSpPr>
            <p:spPr>
              <a:xfrm rot="16200000">
                <a:off x="1981200" y="6858000"/>
                <a:ext cx="685800" cy="685800"/>
              </a:xfrm>
              <a:prstGeom prst="chevron">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Chevron 35"/>
              <p:cNvSpPr/>
              <p:nvPr/>
            </p:nvSpPr>
            <p:spPr>
              <a:xfrm rot="5400000">
                <a:off x="2286000" y="7162800"/>
                <a:ext cx="685800" cy="685800"/>
              </a:xfrm>
              <a:prstGeom prst="chevron">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Chevron 36"/>
              <p:cNvSpPr/>
              <p:nvPr/>
            </p:nvSpPr>
            <p:spPr>
              <a:xfrm rot="5400000">
                <a:off x="2991592" y="7136081"/>
                <a:ext cx="685800" cy="685800"/>
              </a:xfrm>
              <a:prstGeom prst="chevron">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Chevron 37"/>
              <p:cNvSpPr/>
              <p:nvPr/>
            </p:nvSpPr>
            <p:spPr>
              <a:xfrm rot="16200000">
                <a:off x="2667000" y="6781800"/>
                <a:ext cx="685800" cy="685800"/>
              </a:xfrm>
              <a:prstGeom prst="chevron">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9" name="Chevron 38"/>
              <p:cNvSpPr/>
              <p:nvPr/>
            </p:nvSpPr>
            <p:spPr>
              <a:xfrm rot="5400000">
                <a:off x="3668486" y="7136081"/>
                <a:ext cx="685800" cy="685800"/>
              </a:xfrm>
              <a:prstGeom prst="chevron">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0" name="Chevron 39"/>
              <p:cNvSpPr/>
              <p:nvPr/>
            </p:nvSpPr>
            <p:spPr>
              <a:xfrm rot="5400000">
                <a:off x="1600200" y="7239000"/>
                <a:ext cx="685800" cy="685800"/>
              </a:xfrm>
              <a:prstGeom prst="chevron">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 name="Chevron 40"/>
              <p:cNvSpPr/>
              <p:nvPr/>
            </p:nvSpPr>
            <p:spPr>
              <a:xfrm rot="16200000">
                <a:off x="3352800" y="6781800"/>
                <a:ext cx="685800" cy="685800"/>
              </a:xfrm>
              <a:prstGeom prst="chevron">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6" name="Group 44"/>
            <p:cNvGrpSpPr/>
            <p:nvPr/>
          </p:nvGrpSpPr>
          <p:grpSpPr>
            <a:xfrm rot="16596080" flipH="1">
              <a:off x="1145001" y="3506278"/>
              <a:ext cx="2489460" cy="381000"/>
              <a:chOff x="1600200" y="6781800"/>
              <a:chExt cx="2754086" cy="1143000"/>
            </a:xfrm>
          </p:grpSpPr>
          <p:sp>
            <p:nvSpPr>
              <p:cNvPr id="28" name="Chevron 27"/>
              <p:cNvSpPr/>
              <p:nvPr/>
            </p:nvSpPr>
            <p:spPr>
              <a:xfrm rot="16200000">
                <a:off x="1981200" y="6858000"/>
                <a:ext cx="685800" cy="685800"/>
              </a:xfrm>
              <a:prstGeom prst="chevron">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Chevron 28"/>
              <p:cNvSpPr/>
              <p:nvPr/>
            </p:nvSpPr>
            <p:spPr>
              <a:xfrm rot="5400000">
                <a:off x="2286000" y="7162800"/>
                <a:ext cx="685800" cy="685800"/>
              </a:xfrm>
              <a:prstGeom prst="chevron">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Chevron 29"/>
              <p:cNvSpPr/>
              <p:nvPr/>
            </p:nvSpPr>
            <p:spPr>
              <a:xfrm rot="5400000">
                <a:off x="2991592" y="7136081"/>
                <a:ext cx="685800" cy="685800"/>
              </a:xfrm>
              <a:prstGeom prst="chevron">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Chevron 30"/>
              <p:cNvSpPr/>
              <p:nvPr/>
            </p:nvSpPr>
            <p:spPr>
              <a:xfrm rot="16200000">
                <a:off x="2667000" y="6781800"/>
                <a:ext cx="685800" cy="685800"/>
              </a:xfrm>
              <a:prstGeom prst="chevron">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Chevron 31"/>
              <p:cNvSpPr/>
              <p:nvPr/>
            </p:nvSpPr>
            <p:spPr>
              <a:xfrm rot="5400000">
                <a:off x="3668486" y="7136081"/>
                <a:ext cx="685800" cy="685800"/>
              </a:xfrm>
              <a:prstGeom prst="chevron">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Chevron 32"/>
              <p:cNvSpPr/>
              <p:nvPr/>
            </p:nvSpPr>
            <p:spPr>
              <a:xfrm rot="5400000">
                <a:off x="1600200" y="7239000"/>
                <a:ext cx="685800" cy="685800"/>
              </a:xfrm>
              <a:prstGeom prst="chevron">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Chevron 33"/>
              <p:cNvSpPr/>
              <p:nvPr/>
            </p:nvSpPr>
            <p:spPr>
              <a:xfrm rot="16200000">
                <a:off x="3352800" y="6781800"/>
                <a:ext cx="685800" cy="685800"/>
              </a:xfrm>
              <a:prstGeom prst="chevron">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7" name="Rectangle 26"/>
            <p:cNvSpPr/>
            <p:nvPr/>
          </p:nvSpPr>
          <p:spPr>
            <a:xfrm>
              <a:off x="2667000" y="3962400"/>
              <a:ext cx="609600" cy="228600"/>
            </a:xfrm>
            <a:prstGeom prst="rect">
              <a:avLst/>
            </a:prstGeom>
            <a:solidFill>
              <a:schemeClr val="tx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p:nvPr/>
        </p:nvGrpSpPr>
        <p:grpSpPr>
          <a:xfrm>
            <a:off x="1812110" y="529841"/>
            <a:ext cx="1770643" cy="1911782"/>
            <a:chOff x="601508" y="1116024"/>
            <a:chExt cx="1770643" cy="1911782"/>
          </a:xfrm>
        </p:grpSpPr>
        <p:pic>
          <p:nvPicPr>
            <p:cNvPr id="2052"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508" y="1116024"/>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13992" y="1796757"/>
              <a:ext cx="1605560" cy="461665"/>
            </a:xfrm>
            <a:prstGeom prst="rect">
              <a:avLst/>
            </a:prstGeom>
            <a:noFill/>
          </p:spPr>
          <p:txBody>
            <a:bodyPr wrap="square" rtlCol="0">
              <a:spAutoFit/>
            </a:bodyPr>
            <a:lstStyle/>
            <a:p>
              <a:r>
                <a:rPr lang="en-US" sz="2400" dirty="0">
                  <a:solidFill>
                    <a:schemeClr val="bg1"/>
                  </a:solidFill>
                </a:rPr>
                <a:t>Isaiah 54:2</a:t>
              </a:r>
            </a:p>
          </p:txBody>
        </p:sp>
      </p:grpSp>
      <p:grpSp>
        <p:nvGrpSpPr>
          <p:cNvPr id="63" name="Group 20"/>
          <p:cNvGrpSpPr/>
          <p:nvPr/>
        </p:nvGrpSpPr>
        <p:grpSpPr>
          <a:xfrm>
            <a:off x="7103327" y="3675610"/>
            <a:ext cx="2743200" cy="2971800"/>
            <a:chOff x="914400" y="533400"/>
            <a:chExt cx="7239000" cy="6046098"/>
          </a:xfrm>
        </p:grpSpPr>
        <p:sp>
          <p:nvSpPr>
            <p:cNvPr id="64" name="Flowchart: Manual Operation 63"/>
            <p:cNvSpPr/>
            <p:nvPr/>
          </p:nvSpPr>
          <p:spPr>
            <a:xfrm rot="10800000">
              <a:off x="1524000" y="1905000"/>
              <a:ext cx="6096000" cy="3886200"/>
            </a:xfrm>
            <a:prstGeom prst="flowChartManualOperation">
              <a:avLst/>
            </a:prstGeom>
            <a:solidFill>
              <a:srgbClr val="66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Moon 64"/>
            <p:cNvSpPr/>
            <p:nvPr/>
          </p:nvSpPr>
          <p:spPr>
            <a:xfrm rot="9731436" flipH="1">
              <a:off x="5023862" y="1001337"/>
              <a:ext cx="2399182" cy="5323798"/>
            </a:xfrm>
            <a:prstGeom prst="moon">
              <a:avLst>
                <a:gd name="adj" fmla="val 84191"/>
              </a:avLst>
            </a:prstGeom>
            <a:solidFill>
              <a:srgbClr val="D0BE7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Moon 65"/>
            <p:cNvSpPr/>
            <p:nvPr/>
          </p:nvSpPr>
          <p:spPr>
            <a:xfrm rot="11868564">
              <a:off x="1366261" y="848937"/>
              <a:ext cx="2399182" cy="5323798"/>
            </a:xfrm>
            <a:prstGeom prst="moon">
              <a:avLst>
                <a:gd name="adj" fmla="val 84191"/>
              </a:avLst>
            </a:prstGeom>
            <a:solidFill>
              <a:srgbClr val="D0BE7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Moon 66"/>
            <p:cNvSpPr/>
            <p:nvPr/>
          </p:nvSpPr>
          <p:spPr>
            <a:xfrm rot="11868564">
              <a:off x="914400" y="751570"/>
              <a:ext cx="2573867" cy="5827928"/>
            </a:xfrm>
            <a:prstGeom prst="moon">
              <a:avLst>
                <a:gd name="adj" fmla="val 84191"/>
              </a:avLst>
            </a:prstGeom>
            <a:solidFill>
              <a:srgbClr val="D0BE7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Moon 67"/>
            <p:cNvSpPr/>
            <p:nvPr/>
          </p:nvSpPr>
          <p:spPr>
            <a:xfrm rot="9731436" flipH="1">
              <a:off x="5579533" y="751568"/>
              <a:ext cx="2573867" cy="5827928"/>
            </a:xfrm>
            <a:prstGeom prst="moon">
              <a:avLst>
                <a:gd name="adj" fmla="val 84191"/>
              </a:avLst>
            </a:prstGeom>
            <a:solidFill>
              <a:srgbClr val="D0BE7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Moon 68"/>
            <p:cNvSpPr/>
            <p:nvPr/>
          </p:nvSpPr>
          <p:spPr>
            <a:xfrm rot="16200000">
              <a:off x="3410476" y="-951021"/>
              <a:ext cx="2339758" cy="5308600"/>
            </a:xfrm>
            <a:prstGeom prst="moon">
              <a:avLst>
                <a:gd name="adj" fmla="val 84191"/>
              </a:avLst>
            </a:prstGeom>
            <a:solidFill>
              <a:srgbClr val="D0BE7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48" name="TextBox 2047"/>
          <p:cNvSpPr txBox="1"/>
          <p:nvPr/>
        </p:nvSpPr>
        <p:spPr>
          <a:xfrm>
            <a:off x="3532843" y="5287136"/>
            <a:ext cx="3232394" cy="1323439"/>
          </a:xfrm>
          <a:prstGeom prst="rect">
            <a:avLst/>
          </a:prstGeom>
          <a:noFill/>
        </p:spPr>
        <p:txBody>
          <a:bodyPr wrap="square" rtlCol="0">
            <a:spAutoFit/>
          </a:bodyPr>
          <a:lstStyle/>
          <a:p>
            <a:pPr algn="ctr"/>
            <a:r>
              <a:rPr lang="en-US" sz="4000" dirty="0">
                <a:solidFill>
                  <a:srgbClr val="FFFF00"/>
                </a:solidFill>
              </a:rPr>
              <a:t>Spiritual Protection</a:t>
            </a:r>
          </a:p>
        </p:txBody>
      </p:sp>
      <p:grpSp>
        <p:nvGrpSpPr>
          <p:cNvPr id="3" name="Group 2">
            <a:extLst>
              <a:ext uri="{FF2B5EF4-FFF2-40B4-BE49-F238E27FC236}">
                <a16:creationId xmlns:a16="http://schemas.microsoft.com/office/drawing/2014/main" id="{7125B80B-7344-45CA-A86C-294DAFB38E72}"/>
              </a:ext>
            </a:extLst>
          </p:cNvPr>
          <p:cNvGrpSpPr/>
          <p:nvPr/>
        </p:nvGrpSpPr>
        <p:grpSpPr>
          <a:xfrm>
            <a:off x="9000273" y="4083752"/>
            <a:ext cx="2943922" cy="2553626"/>
            <a:chOff x="1713269" y="3700091"/>
            <a:chExt cx="2943922" cy="2553626"/>
          </a:xfrm>
        </p:grpSpPr>
        <p:sp>
          <p:nvSpPr>
            <p:cNvPr id="62" name="Rounded Rectangle 16">
              <a:extLst>
                <a:ext uri="{FF2B5EF4-FFF2-40B4-BE49-F238E27FC236}">
                  <a16:creationId xmlns:a16="http://schemas.microsoft.com/office/drawing/2014/main" id="{9F1404AE-C768-4E95-AA94-63E5AD044D3A}"/>
                </a:ext>
              </a:extLst>
            </p:cNvPr>
            <p:cNvSpPr/>
            <p:nvPr/>
          </p:nvSpPr>
          <p:spPr>
            <a:xfrm>
              <a:off x="2220952" y="3700091"/>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ounded Rectangle 17">
              <a:extLst>
                <a:ext uri="{FF2B5EF4-FFF2-40B4-BE49-F238E27FC236}">
                  <a16:creationId xmlns:a16="http://schemas.microsoft.com/office/drawing/2014/main" id="{203308B5-563A-414F-A3DE-C722F2083A90}"/>
                </a:ext>
              </a:extLst>
            </p:cNvPr>
            <p:cNvSpPr/>
            <p:nvPr/>
          </p:nvSpPr>
          <p:spPr>
            <a:xfrm>
              <a:off x="4075115" y="3700092"/>
              <a:ext cx="215591" cy="2553625"/>
            </a:xfrm>
            <a:prstGeom prst="round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70">
              <a:extLst>
                <a:ext uri="{FF2B5EF4-FFF2-40B4-BE49-F238E27FC236}">
                  <a16:creationId xmlns:a16="http://schemas.microsoft.com/office/drawing/2014/main" id="{0FE3E90A-0ED2-4718-ADF6-EBF8BD9BF581}"/>
                </a:ext>
              </a:extLst>
            </p:cNvPr>
            <p:cNvGrpSpPr/>
            <p:nvPr/>
          </p:nvGrpSpPr>
          <p:grpSpPr>
            <a:xfrm>
              <a:off x="1713269" y="3802972"/>
              <a:ext cx="2943922" cy="1033346"/>
              <a:chOff x="3055434" y="2111298"/>
              <a:chExt cx="2943922" cy="1033346"/>
            </a:xfrm>
          </p:grpSpPr>
          <p:sp>
            <p:nvSpPr>
              <p:cNvPr id="72" name="Rounded Rectangle 9">
                <a:extLst>
                  <a:ext uri="{FF2B5EF4-FFF2-40B4-BE49-F238E27FC236}">
                    <a16:creationId xmlns:a16="http://schemas.microsoft.com/office/drawing/2014/main" id="{BF1712D7-1EBE-4F7B-B41F-F8277FA896D4}"/>
                  </a:ext>
                </a:extLst>
              </p:cNvPr>
              <p:cNvSpPr/>
              <p:nvPr/>
            </p:nvSpPr>
            <p:spPr>
              <a:xfrm>
                <a:off x="3055434" y="2111298"/>
                <a:ext cx="2943922" cy="1033346"/>
              </a:xfrm>
              <a:prstGeom prst="roundRect">
                <a:avLst>
                  <a:gd name="adj" fmla="val 5875"/>
                </a:avLst>
              </a:prstGeom>
              <a:solidFill>
                <a:srgbClr val="589A8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ame 72">
                <a:extLst>
                  <a:ext uri="{FF2B5EF4-FFF2-40B4-BE49-F238E27FC236}">
                    <a16:creationId xmlns:a16="http://schemas.microsoft.com/office/drawing/2014/main" id="{E5406A91-762F-4486-AA74-9425BB9DB527}"/>
                  </a:ext>
                </a:extLst>
              </p:cNvPr>
              <p:cNvSpPr/>
              <p:nvPr/>
            </p:nvSpPr>
            <p:spPr>
              <a:xfrm>
                <a:off x="3129776" y="2178205"/>
                <a:ext cx="2772936" cy="881462"/>
              </a:xfrm>
              <a:prstGeom prst="frame">
                <a:avLst>
                  <a:gd name="adj1" fmla="val 3223"/>
                </a:avLst>
              </a:prstGeom>
              <a:solidFill>
                <a:schemeClr val="bg1"/>
              </a:solidFill>
              <a:ln>
                <a:solidFill>
                  <a:srgbClr val="589A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4" name="TextBox 73">
                <a:extLst>
                  <a:ext uri="{FF2B5EF4-FFF2-40B4-BE49-F238E27FC236}">
                    <a16:creationId xmlns:a16="http://schemas.microsoft.com/office/drawing/2014/main" id="{AB366C9D-3B7E-4193-8E78-6550DB7CBE66}"/>
                  </a:ext>
                </a:extLst>
              </p:cNvPr>
              <p:cNvSpPr txBox="1"/>
              <p:nvPr/>
            </p:nvSpPr>
            <p:spPr>
              <a:xfrm>
                <a:off x="3195819" y="2182571"/>
                <a:ext cx="2624254" cy="923330"/>
              </a:xfrm>
              <a:prstGeom prst="rect">
                <a:avLst/>
              </a:prstGeom>
              <a:noFill/>
            </p:spPr>
            <p:txBody>
              <a:bodyPr wrap="square" rtlCol="0">
                <a:spAutoFit/>
              </a:bodyPr>
              <a:lstStyle/>
              <a:p>
                <a:pPr algn="ctr"/>
                <a:r>
                  <a:rPr lang="en-US" dirty="0">
                    <a:solidFill>
                      <a:schemeClr val="bg1"/>
                    </a:solidFill>
                  </a:rPr>
                  <a:t>Zion must be built on principles of the law of the celestial kingdom</a:t>
                </a:r>
              </a:p>
            </p:txBody>
          </p:sp>
        </p:grpSp>
      </p:grpSp>
    </p:spTree>
    <p:extLst>
      <p:ext uri="{BB962C8B-B14F-4D97-AF65-F5344CB8AC3E}">
        <p14:creationId xmlns:p14="http://schemas.microsoft.com/office/powerpoint/2010/main" val="152412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
                                        </p:tgtEl>
                                        <p:attrNameLst>
                                          <p:attrName>style.visibility</p:attrName>
                                        </p:attrNameLst>
                                      </p:cBhvr>
                                      <p:to>
                                        <p:strVal val="visible"/>
                                      </p:to>
                                    </p:set>
                                    <p:animEffect transition="in" filter="fade">
                                      <p:cBhvr>
                                        <p:cTn id="7" dur="500"/>
                                        <p:tgtEl>
                                          <p:spTgt spid="204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3F59E485-2615-4B99-BDA4-C04732F7B2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1524001" y="100362"/>
            <a:ext cx="9144000" cy="1015663"/>
          </a:xfrm>
          <a:prstGeom prst="rect">
            <a:avLst/>
          </a:prstGeom>
          <a:noFill/>
        </p:spPr>
        <p:txBody>
          <a:bodyPr wrap="square" rtlCol="0">
            <a:spAutoFit/>
          </a:bodyPr>
          <a:lstStyle/>
          <a:p>
            <a:pPr algn="ctr"/>
            <a:r>
              <a:rPr lang="en-US" sz="6000" dirty="0">
                <a:solidFill>
                  <a:schemeClr val="bg1"/>
                </a:solidFill>
                <a:latin typeface="Abadi" panose="020B0604020104020204" pitchFamily="34" charset="0"/>
              </a:rPr>
              <a:t>Those Who Gather In Zion</a:t>
            </a:r>
          </a:p>
        </p:txBody>
      </p:sp>
      <p:sp>
        <p:nvSpPr>
          <p:cNvPr id="14" name="Rectangle 13"/>
          <p:cNvSpPr/>
          <p:nvPr/>
        </p:nvSpPr>
        <p:spPr>
          <a:xfrm>
            <a:off x="3815647" y="1297495"/>
            <a:ext cx="4572000" cy="2308324"/>
          </a:xfrm>
          <a:prstGeom prst="rect">
            <a:avLst/>
          </a:prstGeom>
        </p:spPr>
        <p:txBody>
          <a:bodyPr>
            <a:spAutoFit/>
          </a:bodyPr>
          <a:lstStyle/>
          <a:p>
            <a:pPr fontAlgn="base"/>
            <a:r>
              <a:rPr lang="en-US" sz="2400" dirty="0">
                <a:solidFill>
                  <a:schemeClr val="bg1"/>
                </a:solidFill>
              </a:rPr>
              <a:t>Zion shall flourish</a:t>
            </a:r>
          </a:p>
          <a:p>
            <a:pPr fontAlgn="base"/>
            <a:endParaRPr lang="en-US" sz="2400" dirty="0">
              <a:solidFill>
                <a:schemeClr val="bg1"/>
              </a:solidFill>
            </a:endParaRPr>
          </a:p>
          <a:p>
            <a:pPr fontAlgn="base"/>
            <a:r>
              <a:rPr lang="en-US" sz="2400" dirty="0">
                <a:solidFill>
                  <a:schemeClr val="bg1"/>
                </a:solidFill>
              </a:rPr>
              <a:t>Ensign– A signal to assemble</a:t>
            </a:r>
          </a:p>
          <a:p>
            <a:pPr fontAlgn="base"/>
            <a:endParaRPr lang="en-US" sz="2400" dirty="0">
              <a:solidFill>
                <a:schemeClr val="bg1"/>
              </a:solidFill>
            </a:endParaRPr>
          </a:p>
          <a:p>
            <a:pPr fontAlgn="base"/>
            <a:r>
              <a:rPr lang="en-US" sz="2400" dirty="0">
                <a:solidFill>
                  <a:schemeClr val="bg1"/>
                </a:solidFill>
              </a:rPr>
              <a:t>The day shall come—assemble for the last time.</a:t>
            </a:r>
          </a:p>
        </p:txBody>
      </p:sp>
      <p:grpSp>
        <p:nvGrpSpPr>
          <p:cNvPr id="15" name="Group 14"/>
          <p:cNvGrpSpPr/>
          <p:nvPr/>
        </p:nvGrpSpPr>
        <p:grpSpPr>
          <a:xfrm>
            <a:off x="1784503" y="1376510"/>
            <a:ext cx="1770643" cy="1911782"/>
            <a:chOff x="601508" y="1116024"/>
            <a:chExt cx="1770643" cy="1911782"/>
          </a:xfrm>
        </p:grpSpPr>
        <p:pic>
          <p:nvPicPr>
            <p:cNvPr id="2052" name="Picture 4" descr="http://www.clker.com/cliparts/J/b/A/T/B/6/blank-interstate-sign-h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508" y="1116024"/>
              <a:ext cx="1770643" cy="191178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13991" y="1796757"/>
              <a:ext cx="1658159" cy="400110"/>
            </a:xfrm>
            <a:prstGeom prst="rect">
              <a:avLst/>
            </a:prstGeom>
            <a:noFill/>
          </p:spPr>
          <p:txBody>
            <a:bodyPr wrap="square" rtlCol="0">
              <a:spAutoFit/>
            </a:bodyPr>
            <a:lstStyle/>
            <a:p>
              <a:r>
                <a:rPr lang="en-US" sz="2000" dirty="0">
                  <a:solidFill>
                    <a:schemeClr val="bg1"/>
                  </a:solidFill>
                </a:rPr>
                <a:t>D&amp;C 64:41-43</a:t>
              </a:r>
            </a:p>
          </p:txBody>
        </p:sp>
      </p:grpSp>
      <p:sp>
        <p:nvSpPr>
          <p:cNvPr id="3" name="Rectangle 2"/>
          <p:cNvSpPr/>
          <p:nvPr/>
        </p:nvSpPr>
        <p:spPr>
          <a:xfrm>
            <a:off x="6099718" y="3759732"/>
            <a:ext cx="4572000" cy="2862322"/>
          </a:xfrm>
          <a:prstGeom prst="rect">
            <a:avLst/>
          </a:prstGeom>
        </p:spPr>
        <p:txBody>
          <a:bodyPr>
            <a:spAutoFit/>
          </a:bodyPr>
          <a:lstStyle/>
          <a:p>
            <a:pPr fontAlgn="base"/>
            <a:r>
              <a:rPr lang="en-US" dirty="0">
                <a:solidFill>
                  <a:schemeClr val="bg1"/>
                </a:solidFill>
              </a:rPr>
              <a:t>“That ensign [is] the Church of Jesus Christ of Latter-day Saints, which was established for the last time, never again to be destroyed or given to other people. It was the greatest event the world has seen since the day that the Redeemer was lifted upon the cross and worked out the infinite and eternal atonement. It meant more to mankind than anything else that has occurred since that day”</a:t>
            </a:r>
          </a:p>
          <a:p>
            <a:pPr fontAlgn="base"/>
            <a:r>
              <a:rPr lang="en-US" dirty="0">
                <a:solidFill>
                  <a:schemeClr val="bg1"/>
                </a:solidFill>
              </a:rPr>
              <a:t> </a:t>
            </a:r>
            <a:r>
              <a:rPr lang="en-US" sz="1200" dirty="0">
                <a:solidFill>
                  <a:schemeClr val="bg1"/>
                </a:solidFill>
              </a:rPr>
              <a:t>Joseph Fielding Smith</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15648" y="4074613"/>
            <a:ext cx="1769423" cy="2232561"/>
          </a:xfrm>
          <a:prstGeom prst="rect">
            <a:avLst/>
          </a:prstGeom>
        </p:spPr>
      </p:pic>
    </p:spTree>
    <p:extLst>
      <p:ext uri="{BB962C8B-B14F-4D97-AF65-F5344CB8AC3E}">
        <p14:creationId xmlns:p14="http://schemas.microsoft.com/office/powerpoint/2010/main" val="4027968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3856</Words>
  <Application>Microsoft Office PowerPoint</Application>
  <PresentationFormat>Widescreen</PresentationFormat>
  <Paragraphs>201</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Calibri Light</vt:lpstr>
      <vt:lpstr>Californian FB</vt:lpstr>
      <vt:lpstr>Abadi</vt:lpstr>
      <vt:lpstr>Georgia</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lynda blau</dc:creator>
  <cp:lastModifiedBy>Brad Blau</cp:lastModifiedBy>
  <cp:revision>10</cp:revision>
  <dcterms:created xsi:type="dcterms:W3CDTF">2018-08-25T13:33:03Z</dcterms:created>
  <dcterms:modified xsi:type="dcterms:W3CDTF">2024-12-30T04:03:53Z</dcterms:modified>
</cp:coreProperties>
</file>